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Lst>
  <p:sldSz cy="5143500" cx="9144000"/>
  <p:notesSz cx="6858000" cy="9144000"/>
  <p:embeddedFontLst>
    <p:embeddedFont>
      <p:font typeface="Proxima Nova"/>
      <p:regular r:id="rId62"/>
      <p:bold r:id="rId63"/>
      <p:italic r:id="rId64"/>
      <p:boldItalic r:id="rId65"/>
    </p:embeddedFont>
    <p:embeddedFont>
      <p:font typeface="Proxima Nova Extrabold"/>
      <p:bold r:id="rId66"/>
    </p:embeddedFont>
    <p:embeddedFont>
      <p:font typeface="Proxima Nova Semibold"/>
      <p:regular r:id="rId67"/>
      <p:bold r:id="rId68"/>
      <p:boldItalic r:id="rId69"/>
    </p:embeddedFont>
    <p:embeddedFont>
      <p:font typeface="Helvetica Neue"/>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74" roundtripDataSignature="AMtx7mhcVYcG+CJ3yndOdF7Vx3gLaLHx2A=="/>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6" name="Michiel De Keyzer (B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759A5F4-28D1-4C5F-AB8E-FD19A55C8676}">
  <a:tblStyle styleId="{4759A5F4-28D1-4C5F-AB8E-FD19A55C867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HelveticaNeue-boldItalic.fntdata"/><Relationship Id="rId72" Type="http://schemas.openxmlformats.org/officeDocument/2006/relationships/font" Target="fonts/HelveticaNeue-italic.fntdata"/><Relationship Id="rId31" Type="http://schemas.openxmlformats.org/officeDocument/2006/relationships/slide" Target="slides/slide24.xml"/><Relationship Id="rId30" Type="http://schemas.openxmlformats.org/officeDocument/2006/relationships/slide" Target="slides/slide23.xml"/><Relationship Id="rId74" Type="http://customschemas.google.com/relationships/presentationmetadata" Target="metadata"/><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HelveticaNeue-bold.fntdata"/><Relationship Id="rId70" Type="http://schemas.openxmlformats.org/officeDocument/2006/relationships/font" Target="fonts/HelveticaNeue-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ProximaNova-regular.fntdata"/><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font" Target="fonts/ProximaNova-italic.fntdata"/><Relationship Id="rId63" Type="http://schemas.openxmlformats.org/officeDocument/2006/relationships/font" Target="fonts/ProximaNova-bold.fntdata"/><Relationship Id="rId22" Type="http://schemas.openxmlformats.org/officeDocument/2006/relationships/slide" Target="slides/slide15.xml"/><Relationship Id="rId66" Type="http://schemas.openxmlformats.org/officeDocument/2006/relationships/font" Target="fonts/ProximaNovaExtrabold-bold.fntdata"/><Relationship Id="rId21" Type="http://schemas.openxmlformats.org/officeDocument/2006/relationships/slide" Target="slides/slide14.xml"/><Relationship Id="rId65" Type="http://schemas.openxmlformats.org/officeDocument/2006/relationships/font" Target="fonts/ProximaNova-boldItalic.fntdata"/><Relationship Id="rId24" Type="http://schemas.openxmlformats.org/officeDocument/2006/relationships/slide" Target="slides/slide17.xml"/><Relationship Id="rId68" Type="http://schemas.openxmlformats.org/officeDocument/2006/relationships/font" Target="fonts/ProximaNovaSemibold-bold.fntdata"/><Relationship Id="rId23" Type="http://schemas.openxmlformats.org/officeDocument/2006/relationships/slide" Target="slides/slide16.xml"/><Relationship Id="rId67" Type="http://schemas.openxmlformats.org/officeDocument/2006/relationships/font" Target="fonts/ProximaNovaSemibold-regular.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ProximaNovaSemibold-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1-28T08:57:41.217">
    <p:pos x="963" y="1637"/>
    <p:text>1 slide die toont wat de grote domeinen zijn + wat voorbeelden op basis van verslag + de klaxxon output, beiden op volgende folder:
https://drive.google.com/drive/u/0/folders/14zouM7lzWL1GRSAaN_YoaK1oyz6hn_Xx</p:text>
    <p:extLst>
      <p:ext uri="{C676402C-5697-4E1C-873F-D02D1690AC5C}">
        <p15:threadingInfo timeZoneBias="0"/>
      </p:ext>
      <p:ext uri="http://customooxmlschemas.google.com/">
        <go:slidesCustomData xmlns:go="http://customooxmlschemas.google.com/" commentPostId="AAAALU15uwY"/>
      </p:ext>
    </p:extLst>
  </p:cm>
  <p:cm authorId="0" idx="2" dt="2021-01-28T09:01:24.964">
    <p:pos x="963" y="2086"/>
    <p:text>op basis analyse gedaan door Geert:
https://drive.google.com/drive/u/0/folders/1rsLxSLvcvs3QB-JQwgdXjETcID9WQc4X</p:text>
    <p:extLst>
      <p:ext uri="{C676402C-5697-4E1C-873F-D02D1690AC5C}">
        <p15:threadingInfo timeZoneBias="0"/>
      </p:ext>
      <p:ext uri="http://customooxmlschemas.google.com/">
        <go:slidesCustomData xmlns:go="http://customooxmlschemas.google.com/" commentPostId="AAAALU15u3A"/>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1-01-27T15:28:41.010">
    <p:pos x="396" y="172"/>
    <p:text>add a klaxoon exercise so people can add their name and affiliation as a post-it, so we don't need to do a full roundtable</p:text>
    <p:extLst>
      <p:ext uri="{C676402C-5697-4E1C-873F-D02D1690AC5C}">
        <p15:threadingInfo timeZoneBias="0"/>
      </p:ext>
      <p:ext uri="http://customooxmlschemas.google.com/">
        <go:slidesCustomData xmlns:go="http://customooxmlschemas.google.com/" commentPostId="AAAAHswNByw"/>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1-01-27T15:34:14.855">
    <p:pos x="2968" y="1385"/>
    <p:text>to be tailored a bit</p:text>
    <p:extLst>
      <p:ext uri="{C676402C-5697-4E1C-873F-D02D1690AC5C}">
        <p15:threadingInfo timeZoneBias="0"/>
      </p:ext>
      <p:ext uri="http://customooxmlschemas.google.com/">
        <go:slidesCustomData xmlns:go="http://customooxmlschemas.google.com/" commentPostId="AAAAHswNB0E"/>
      </p:ext>
    </p:extLst>
  </p:cm>
  <p:cm authorId="0" idx="5" dt="2021-01-28T08:52:06.833">
    <p:pos x="396" y="172"/>
    <p:text>this can be kept</p:text>
    <p:extLst>
      <p:ext uri="{C676402C-5697-4E1C-873F-D02D1690AC5C}">
        <p15:threadingInfo timeZoneBias="0"/>
      </p:ext>
      <p:ext uri="http://customooxmlschemas.google.com/">
        <go:slidesCustomData xmlns:go="http://customooxmlschemas.google.com/" commentPostId="AAAALU15u1w"/>
      </p:ext>
    </p:extLs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1-01-28T08:51:39.552">
    <p:pos x="662" y="543"/>
    <p:text>dit stuk mag in bijlage</p:text>
    <p:extLst>
      <p:ext uri="{C676402C-5697-4E1C-873F-D02D1690AC5C}">
        <p15:threadingInfo timeZoneBias="0"/>
      </p:ext>
      <p:ext uri="http://customooxmlschemas.google.com/">
        <go:slidesCustomData xmlns:go="http://customooxmlschemas.google.com/" commentPostId="AAAALU15u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b97e62618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gb97e62618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9" name="Google Shape;26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en-GB"/>
              <a:t>The demand side is an essential element of any market, and </a:t>
            </a:r>
            <a:endParaRPr/>
          </a:p>
        </p:txBody>
      </p:sp>
      <p:sp>
        <p:nvSpPr>
          <p:cNvPr id="270" name="Google Shape;270;p1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1" name="Google Shape;361;p2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SzPts val="1100"/>
              <a:buNone/>
            </a:pPr>
            <a:r>
              <a:t/>
            </a:r>
            <a:endParaRPr b="0" i="0" sz="2200" u="none" cap="none" strike="noStrike">
              <a:latin typeface="Helvetica Neue"/>
              <a:ea typeface="Helvetica Neue"/>
              <a:cs typeface="Helvetica Neue"/>
              <a:sym typeface="Helvetica Neue"/>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380" name="Google Shape;380;p2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GB"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5" name="Google Shape;445;p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SzPts val="1100"/>
              <a:buNone/>
            </a:pPr>
            <a:r>
              <a:t/>
            </a:r>
            <a:endParaRPr b="0" i="0" sz="2200" u="none" cap="none" strike="noStrike">
              <a:latin typeface="Helvetica Neue"/>
              <a:ea typeface="Helvetica Neue"/>
              <a:cs typeface="Helvetica Neue"/>
              <a:sym typeface="Helvetica Neue"/>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3" name="Google Shape;463;p3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100"/>
              <a:buNone/>
            </a:pPr>
            <a:r>
              <a:rPr lang="en-GB"/>
              <a:t>Icons made by Freepik from www.flaticon.com</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9" name="Google Shape;619;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8" name="Google Shape;628;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b97e62618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gb97e62618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en-GB"/>
              <a:t>Verschillende elementen binnen de draft charter, focus ligt nu op scope afbakenen en use cases definiëren. Erna wordt de charter verder aangevuld.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b97e6261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gb97e6261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gif"/><Relationship Id="rId3"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eldia">
  <p:cSld name="2_Titeldia">
    <p:spTree>
      <p:nvGrpSpPr>
        <p:cNvPr id="11" name="Shape 11"/>
        <p:cNvGrpSpPr/>
        <p:nvPr/>
      </p:nvGrpSpPr>
      <p:grpSpPr>
        <a:xfrm>
          <a:off x="0" y="0"/>
          <a:ext cx="0" cy="0"/>
          <a:chOff x="0" y="0"/>
          <a:chExt cx="0" cy="0"/>
        </a:xfrm>
      </p:grpSpPr>
      <p:sp>
        <p:nvSpPr>
          <p:cNvPr id="12" name="Google Shape;12;p53"/>
          <p:cNvSpPr txBox="1"/>
          <p:nvPr>
            <p:ph type="ctrTitle"/>
          </p:nvPr>
        </p:nvSpPr>
        <p:spPr>
          <a:xfrm>
            <a:off x="1296000" y="567000"/>
            <a:ext cx="4400400" cy="1647000"/>
          </a:xfrm>
          <a:prstGeom prst="rect">
            <a:avLst/>
          </a:prstGeom>
          <a:noFill/>
          <a:ln>
            <a:noFill/>
          </a:ln>
        </p:spPr>
        <p:txBody>
          <a:bodyPr anchorCtr="0" anchor="t" bIns="91425" lIns="91425" spcFirstLastPara="1" rIns="91425" wrap="square" tIns="91425">
            <a:noAutofit/>
          </a:bodyPr>
          <a:lstStyle>
            <a:lvl1pPr lvl="0" marR="0" algn="l">
              <a:lnSpc>
                <a:spcPct val="102702"/>
              </a:lnSpc>
              <a:spcBef>
                <a:spcPts val="0"/>
              </a:spcBef>
              <a:spcAft>
                <a:spcPts val="0"/>
              </a:spcAft>
              <a:buClr>
                <a:schemeClr val="lt1"/>
              </a:buClr>
              <a:buSzPts val="3700"/>
              <a:buFont typeface="Arial"/>
              <a:buNone/>
              <a:defRPr b="0" i="0" sz="3700" u="none" cap="none" strike="noStrik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pic>
        <p:nvPicPr>
          <p:cNvPr id="13" name="Google Shape;13;p53"/>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14" name="Google Shape;14;p53"/>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GB"/>
              <a:t>26/03/17 </a:t>
            </a:r>
            <a:r>
              <a:rPr b="1" lang="en-GB"/>
              <a:t>│</a:t>
            </a:r>
            <a:fld id="{00000000-1234-1234-1234-123412341234}" type="slidenum">
              <a:rPr lang="en-GB"/>
              <a:t>‹#›</a:t>
            </a:fld>
            <a:endParaRPr/>
          </a:p>
        </p:txBody>
      </p:sp>
      <p:sp>
        <p:nvSpPr>
          <p:cNvPr id="15" name="Google Shape;15;p53"/>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Slide" showMasterSp="0" type="tx">
  <p:cSld name="TITLE_AND_BODY">
    <p:spTree>
      <p:nvGrpSpPr>
        <p:cNvPr id="60" name="Shape 60"/>
        <p:cNvGrpSpPr/>
        <p:nvPr/>
      </p:nvGrpSpPr>
      <p:grpSpPr>
        <a:xfrm>
          <a:off x="0" y="0"/>
          <a:ext cx="0" cy="0"/>
          <a:chOff x="0" y="0"/>
          <a:chExt cx="0" cy="0"/>
        </a:xfrm>
      </p:grpSpPr>
      <p:pic>
        <p:nvPicPr>
          <p:cNvPr descr="Billede 6" id="61" name="Google Shape;61;p62"/>
          <p:cNvPicPr preferRelativeResize="0"/>
          <p:nvPr/>
        </p:nvPicPr>
        <p:blipFill rotWithShape="1">
          <a:blip r:embed="rId2">
            <a:alphaModFix/>
          </a:blip>
          <a:srcRect b="0" l="0" r="0" t="0"/>
          <a:stretch/>
        </p:blipFill>
        <p:spPr>
          <a:xfrm>
            <a:off x="-1" y="1"/>
            <a:ext cx="9080341" cy="5107691"/>
          </a:xfrm>
          <a:prstGeom prst="rect">
            <a:avLst/>
          </a:prstGeom>
          <a:noFill/>
          <a:ln>
            <a:noFill/>
          </a:ln>
        </p:spPr>
      </p:pic>
      <p:sp>
        <p:nvSpPr>
          <p:cNvPr id="62" name="Google Shape;62;p62"/>
          <p:cNvSpPr txBox="1"/>
          <p:nvPr>
            <p:ph type="title"/>
          </p:nvPr>
        </p:nvSpPr>
        <p:spPr>
          <a:xfrm>
            <a:off x="1143000" y="182016"/>
            <a:ext cx="6858000" cy="738172"/>
          </a:xfrm>
          <a:prstGeom prst="rect">
            <a:avLst/>
          </a:prstGeom>
          <a:noFill/>
          <a:ln>
            <a:noFill/>
          </a:ln>
        </p:spPr>
        <p:txBody>
          <a:bodyPr anchorCtr="0" anchor="b" bIns="91425" lIns="91425" spcFirstLastPara="1" rIns="91425" wrap="square" tIns="91425">
            <a:noAutofit/>
          </a:bodyPr>
          <a:lstStyle>
            <a:lvl1pPr lvl="0" algn="l">
              <a:lnSpc>
                <a:spcPct val="102702"/>
              </a:lnSpc>
              <a:spcBef>
                <a:spcPts val="0"/>
              </a:spcBef>
              <a:spcAft>
                <a:spcPts val="0"/>
              </a:spcAft>
              <a:buSzPts val="3700"/>
              <a:buNone/>
              <a:defRPr b="1" sz="4050">
                <a:solidFill>
                  <a:srgbClr val="53535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62"/>
          <p:cNvSpPr txBox="1"/>
          <p:nvPr>
            <p:ph idx="1" type="body"/>
          </p:nvPr>
        </p:nvSpPr>
        <p:spPr>
          <a:xfrm>
            <a:off x="1143000" y="1128532"/>
            <a:ext cx="3743325" cy="3192009"/>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300"/>
              </a:spcBef>
              <a:spcAft>
                <a:spcPts val="0"/>
              </a:spcAft>
              <a:buSzPts val="1500"/>
              <a:buFont typeface="Proxima Nova"/>
              <a:buNone/>
              <a:defRPr sz="1500">
                <a:solidFill>
                  <a:srgbClr val="535353"/>
                </a:solidFill>
              </a:defRPr>
            </a:lvl1pPr>
            <a:lvl2pPr indent="-228600" lvl="1" marL="914400" algn="l">
              <a:lnSpc>
                <a:spcPct val="90000"/>
              </a:lnSpc>
              <a:spcBef>
                <a:spcPts val="300"/>
              </a:spcBef>
              <a:spcAft>
                <a:spcPts val="0"/>
              </a:spcAft>
              <a:buSzPts val="1500"/>
              <a:buFont typeface="Proxima Nova"/>
              <a:buNone/>
              <a:defRPr sz="1500">
                <a:solidFill>
                  <a:srgbClr val="535353"/>
                </a:solidFill>
              </a:defRPr>
            </a:lvl2pPr>
            <a:lvl3pPr indent="-228600" lvl="2" marL="1371600" algn="l">
              <a:lnSpc>
                <a:spcPct val="90000"/>
              </a:lnSpc>
              <a:spcBef>
                <a:spcPts val="300"/>
              </a:spcBef>
              <a:spcAft>
                <a:spcPts val="0"/>
              </a:spcAft>
              <a:buSzPts val="1500"/>
              <a:buFont typeface="Proxima Nova"/>
              <a:buNone/>
              <a:defRPr sz="1500">
                <a:solidFill>
                  <a:srgbClr val="535353"/>
                </a:solidFill>
              </a:defRPr>
            </a:lvl3pPr>
            <a:lvl4pPr indent="-228600" lvl="3" marL="1828800" algn="l">
              <a:lnSpc>
                <a:spcPct val="90000"/>
              </a:lnSpc>
              <a:spcBef>
                <a:spcPts val="300"/>
              </a:spcBef>
              <a:spcAft>
                <a:spcPts val="0"/>
              </a:spcAft>
              <a:buSzPts val="1500"/>
              <a:buFont typeface="Proxima Nova"/>
              <a:buNone/>
              <a:defRPr sz="1500">
                <a:solidFill>
                  <a:srgbClr val="535353"/>
                </a:solidFill>
              </a:defRPr>
            </a:lvl4pPr>
            <a:lvl5pPr indent="-228600" lvl="4" marL="2286000" algn="l">
              <a:lnSpc>
                <a:spcPct val="90000"/>
              </a:lnSpc>
              <a:spcBef>
                <a:spcPts val="300"/>
              </a:spcBef>
              <a:spcAft>
                <a:spcPts val="0"/>
              </a:spcAft>
              <a:buSzPts val="1500"/>
              <a:buFont typeface="Proxima Nova"/>
              <a:buNone/>
              <a:defRPr sz="1500">
                <a:solidFill>
                  <a:srgbClr val="535353"/>
                </a:solidFill>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64" name="Google Shape;64;p62"/>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ots">
  <p:cSld name="Slide dots">
    <p:spTree>
      <p:nvGrpSpPr>
        <p:cNvPr id="65" name="Shape 65"/>
        <p:cNvGrpSpPr/>
        <p:nvPr/>
      </p:nvGrpSpPr>
      <p:grpSpPr>
        <a:xfrm>
          <a:off x="0" y="0"/>
          <a:ext cx="0" cy="0"/>
          <a:chOff x="0" y="0"/>
          <a:chExt cx="0" cy="0"/>
        </a:xfrm>
      </p:grpSpPr>
      <p:pic>
        <p:nvPicPr>
          <p:cNvPr id="66" name="Google Shape;66;p63"/>
          <p:cNvPicPr preferRelativeResize="0"/>
          <p:nvPr/>
        </p:nvPicPr>
        <p:blipFill rotWithShape="1">
          <a:blip r:embed="rId2">
            <a:alphaModFix amt="3000"/>
          </a:blip>
          <a:srcRect b="0" l="0" r="0" t="0"/>
          <a:stretch/>
        </p:blipFill>
        <p:spPr>
          <a:xfrm>
            <a:off x="4396154" y="244720"/>
            <a:ext cx="4514850" cy="4514850"/>
          </a:xfrm>
          <a:prstGeom prst="rect">
            <a:avLst/>
          </a:prstGeom>
          <a:noFill/>
          <a:ln>
            <a:noFill/>
          </a:ln>
        </p:spPr>
      </p:pic>
      <p:sp>
        <p:nvSpPr>
          <p:cNvPr id="67" name="Google Shape;67;p63"/>
          <p:cNvSpPr txBox="1"/>
          <p:nvPr/>
        </p:nvSpPr>
        <p:spPr>
          <a:xfrm>
            <a:off x="1296237" y="-75363"/>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68" name="Google Shape;68;p63"/>
          <p:cNvSpPr txBox="1"/>
          <p:nvPr/>
        </p:nvSpPr>
        <p:spPr>
          <a:xfrm>
            <a:off x="2133600" y="203835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69" name="Google Shape;69;p63"/>
          <p:cNvSpPr txBox="1"/>
          <p:nvPr/>
        </p:nvSpPr>
        <p:spPr>
          <a:xfrm>
            <a:off x="1781175" y="481965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70" name="Google Shape;70;p63"/>
          <p:cNvSpPr txBox="1"/>
          <p:nvPr/>
        </p:nvSpPr>
        <p:spPr>
          <a:xfrm>
            <a:off x="1514789" y="414494"/>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71" name="Google Shape;71;p63"/>
          <p:cNvSpPr txBox="1"/>
          <p:nvPr>
            <p:ph idx="1" type="body"/>
          </p:nvPr>
        </p:nvSpPr>
        <p:spPr>
          <a:xfrm>
            <a:off x="628650" y="168595"/>
            <a:ext cx="4581956" cy="566738"/>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300"/>
              </a:spcBef>
              <a:spcAft>
                <a:spcPts val="0"/>
              </a:spcAft>
              <a:buSzPts val="1980"/>
              <a:buNone/>
              <a:defRPr b="1" i="0" sz="3000">
                <a:latin typeface="Proxima Nova Extrabold"/>
                <a:ea typeface="Proxima Nova Extrabold"/>
                <a:cs typeface="Proxima Nova Extrabold"/>
                <a:sym typeface="Proxima Nova Extrabold"/>
              </a:defRPr>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72" name="Google Shape;72;p63"/>
          <p:cNvSpPr txBox="1"/>
          <p:nvPr>
            <p:ph idx="2" type="body"/>
          </p:nvPr>
        </p:nvSpPr>
        <p:spPr>
          <a:xfrm>
            <a:off x="628649" y="655225"/>
            <a:ext cx="4578909" cy="467678"/>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73" name="Google Shape;73;p63"/>
          <p:cNvSpPr txBox="1"/>
          <p:nvPr>
            <p:ph idx="3" type="body"/>
          </p:nvPr>
        </p:nvSpPr>
        <p:spPr>
          <a:xfrm>
            <a:off x="628649" y="1501673"/>
            <a:ext cx="6545874" cy="2358596"/>
          </a:xfrm>
          <a:prstGeom prst="rect">
            <a:avLst/>
          </a:prstGeom>
          <a:noFill/>
          <a:ln>
            <a:noFill/>
          </a:ln>
        </p:spPr>
        <p:txBody>
          <a:bodyPr anchorCtr="0" anchor="t" bIns="91425" lIns="91425" spcFirstLastPara="1" rIns="91425" wrap="square" tIns="91425">
            <a:noAutofit/>
          </a:bodyPr>
          <a:lstStyle>
            <a:lvl1pPr indent="-320040" lvl="0" marL="457200" marR="0" algn="l">
              <a:lnSpc>
                <a:spcPct val="100000"/>
              </a:lnSpc>
              <a:spcBef>
                <a:spcPts val="900"/>
              </a:spcBef>
              <a:spcAft>
                <a:spcPts val="0"/>
              </a:spcAft>
              <a:buClr>
                <a:schemeClr val="dk1"/>
              </a:buClr>
              <a:buSzPts val="1440"/>
              <a:buFont typeface="Arial"/>
              <a:buChar char="•"/>
              <a:defRPr sz="1800"/>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pic>
        <p:nvPicPr>
          <p:cNvPr id="74" name="Google Shape;74;p63"/>
          <p:cNvPicPr preferRelativeResize="0"/>
          <p:nvPr/>
        </p:nvPicPr>
        <p:blipFill rotWithShape="1">
          <a:blip r:embed="rId3">
            <a:alphaModFix/>
          </a:blip>
          <a:srcRect b="0" l="0" r="0" t="0"/>
          <a:stretch/>
        </p:blipFill>
        <p:spPr>
          <a:xfrm>
            <a:off x="420933" y="242534"/>
            <a:ext cx="207714" cy="322169"/>
          </a:xfrm>
          <a:prstGeom prst="rect">
            <a:avLst/>
          </a:prstGeom>
          <a:noFill/>
          <a:ln>
            <a:noFill/>
          </a:ln>
        </p:spPr>
      </p:pic>
      <p:sp>
        <p:nvSpPr>
          <p:cNvPr id="75" name="Google Shape;75;p63"/>
          <p:cNvSpPr txBox="1"/>
          <p:nvPr/>
        </p:nvSpPr>
        <p:spPr>
          <a:xfrm>
            <a:off x="480701" y="954992"/>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76" name="Google Shape;76;p63"/>
          <p:cNvSpPr txBox="1"/>
          <p:nvPr/>
        </p:nvSpPr>
        <p:spPr>
          <a:xfrm>
            <a:off x="1232453" y="480060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g 1">
  <p:cSld name="Leeg_1">
    <p:spTree>
      <p:nvGrpSpPr>
        <p:cNvPr id="77" name="Shape 77"/>
        <p:cNvGrpSpPr/>
        <p:nvPr/>
      </p:nvGrpSpPr>
      <p:grpSpPr>
        <a:xfrm>
          <a:off x="0" y="0"/>
          <a:ext cx="0" cy="0"/>
          <a:chOff x="0" y="0"/>
          <a:chExt cx="0" cy="0"/>
        </a:xfrm>
      </p:grpSpPr>
      <p:sp>
        <p:nvSpPr>
          <p:cNvPr id="78" name="Google Shape;78;p64"/>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GB"/>
              <a:t>26/03/17 </a:t>
            </a:r>
            <a:r>
              <a:rPr b="1" lang="en-GB"/>
              <a:t>│</a:t>
            </a:r>
            <a:fld id="{00000000-1234-1234-1234-123412341234}" type="slidenum">
              <a:rPr lang="en-GB"/>
              <a:t>‹#›</a:t>
            </a:fld>
            <a:endParaRPr/>
          </a:p>
        </p:txBody>
      </p:sp>
      <p:sp>
        <p:nvSpPr>
          <p:cNvPr id="79" name="Google Shape;79;p64"/>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algn="l">
              <a:lnSpc>
                <a:spcPct val="102702"/>
              </a:lnSpc>
              <a:spcBef>
                <a:spcPts val="0"/>
              </a:spcBef>
              <a:spcAft>
                <a:spcPts val="0"/>
              </a:spcAft>
              <a:buClr>
                <a:schemeClr val="dk1"/>
              </a:buClr>
              <a:buSzPts val="3700"/>
              <a:buNone/>
              <a:defRPr i="0" sz="3700" u="none" cap="none" strike="noStrik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80" name="Google Shape;80;p64"/>
          <p:cNvSpPr txBox="1"/>
          <p:nvPr>
            <p:ph idx="1" type="body"/>
          </p:nvPr>
        </p:nvSpPr>
        <p:spPr>
          <a:xfrm>
            <a:off x="384725" y="1099200"/>
            <a:ext cx="7416000" cy="2754000"/>
          </a:xfrm>
          <a:prstGeom prst="rect">
            <a:avLst/>
          </a:prstGeom>
          <a:noFill/>
          <a:ln>
            <a:noFill/>
          </a:ln>
        </p:spPr>
        <p:txBody>
          <a:bodyPr anchorCtr="0" anchor="t" bIns="91425" lIns="91425" spcFirstLastPara="1" rIns="91425" wrap="square" tIns="91425">
            <a:noAutofit/>
          </a:bodyPr>
          <a:lstStyle>
            <a:lvl1pPr indent="-354330" lvl="0" marL="457200" marR="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81" name="Google Shape;81;p64"/>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82" name="Google Shape;82;p64"/>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p:cSld name="Blanco">
    <p:spTree>
      <p:nvGrpSpPr>
        <p:cNvPr id="83" name="Shape 83"/>
        <p:cNvGrpSpPr/>
        <p:nvPr/>
      </p:nvGrpSpPr>
      <p:grpSpPr>
        <a:xfrm>
          <a:off x="0" y="0"/>
          <a:ext cx="0" cy="0"/>
          <a:chOff x="0" y="0"/>
          <a:chExt cx="0" cy="0"/>
        </a:xfrm>
      </p:grpSpPr>
      <p:sp>
        <p:nvSpPr>
          <p:cNvPr id="84" name="Google Shape;84;p65"/>
          <p:cNvSpPr txBox="1"/>
          <p:nvPr>
            <p:ph idx="11" type="ftr"/>
          </p:nvPr>
        </p:nvSpPr>
        <p:spPr>
          <a:xfrm>
            <a:off x="443678" y="4953894"/>
            <a:ext cx="5616000" cy="132696"/>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65"/>
          <p:cNvSpPr txBox="1"/>
          <p:nvPr>
            <p:ph idx="12" type="sldNum"/>
          </p:nvPr>
        </p:nvSpPr>
        <p:spPr>
          <a:xfrm>
            <a:off x="8020803" y="4909510"/>
            <a:ext cx="682439" cy="215444"/>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1pPr>
            <a:lvl2pPr indent="0" lvl="1"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2pPr>
            <a:lvl3pPr indent="0" lvl="2"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3pPr>
            <a:lvl4pPr indent="0" lvl="3"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4pPr>
            <a:lvl5pPr indent="0" lvl="4"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5pPr>
            <a:lvl6pPr indent="0" lvl="5"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6pPr>
            <a:lvl7pPr indent="0" lvl="6"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7pPr>
            <a:lvl8pPr indent="0" lvl="7"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8pPr>
            <a:lvl9pPr indent="0" lvl="8"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86" name="Google Shape;86;p65"/>
          <p:cNvSpPr txBox="1"/>
          <p:nvPr>
            <p:ph idx="10" type="dt"/>
          </p:nvPr>
        </p:nvSpPr>
        <p:spPr>
          <a:xfrm>
            <a:off x="6059679" y="4952333"/>
            <a:ext cx="2643561" cy="13104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oud van twee">
  <p:cSld name="Inhoud van twee">
    <p:spTree>
      <p:nvGrpSpPr>
        <p:cNvPr id="87" name="Shape 87"/>
        <p:cNvGrpSpPr/>
        <p:nvPr/>
      </p:nvGrpSpPr>
      <p:grpSpPr>
        <a:xfrm>
          <a:off x="0" y="0"/>
          <a:ext cx="0" cy="0"/>
          <a:chOff x="0" y="0"/>
          <a:chExt cx="0" cy="0"/>
        </a:xfrm>
      </p:grpSpPr>
      <p:sp>
        <p:nvSpPr>
          <p:cNvPr id="88" name="Google Shape;88;p66"/>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algn="l">
              <a:lnSpc>
                <a:spcPct val="102702"/>
              </a:lnSpc>
              <a:spcBef>
                <a:spcPts val="0"/>
              </a:spcBef>
              <a:spcAft>
                <a:spcPts val="0"/>
              </a:spcAft>
              <a:buClr>
                <a:schemeClr val="dk1"/>
              </a:buClr>
              <a:buSzPts val="3700"/>
              <a:buNone/>
              <a:defRPr i="0" sz="3700" u="none" cap="none" strike="noStrik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89" name="Google Shape;89;p66"/>
          <p:cNvSpPr txBox="1"/>
          <p:nvPr>
            <p:ph idx="1" type="body"/>
          </p:nvPr>
        </p:nvSpPr>
        <p:spPr>
          <a:xfrm>
            <a:off x="547400" y="1508100"/>
            <a:ext cx="3808500" cy="2835000"/>
          </a:xfrm>
          <a:prstGeom prst="rect">
            <a:avLst/>
          </a:prstGeom>
          <a:noFill/>
          <a:ln>
            <a:noFill/>
          </a:ln>
        </p:spPr>
        <p:txBody>
          <a:bodyPr anchorCtr="0" anchor="t" bIns="91425" lIns="91425" spcFirstLastPara="1" rIns="91425" wrap="square" tIns="91425">
            <a:noAutofit/>
          </a:bodyPr>
          <a:lstStyle>
            <a:lvl1pPr indent="-342900" lvl="0" marL="457200" marR="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90" name="Google Shape;90;p66"/>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GB"/>
              <a:t>26/03/17 </a:t>
            </a:r>
            <a:r>
              <a:rPr b="1" lang="en-GB"/>
              <a:t>│</a:t>
            </a:r>
            <a:fld id="{00000000-1234-1234-1234-123412341234}" type="slidenum">
              <a:rPr lang="en-GB"/>
              <a:t>‹#›</a:t>
            </a:fld>
            <a:endParaRPr/>
          </a:p>
        </p:txBody>
      </p:sp>
      <p:sp>
        <p:nvSpPr>
          <p:cNvPr id="91" name="Google Shape;91;p66"/>
          <p:cNvSpPr txBox="1"/>
          <p:nvPr>
            <p:ph idx="2" type="body"/>
          </p:nvPr>
        </p:nvSpPr>
        <p:spPr>
          <a:xfrm>
            <a:off x="4392000" y="1508100"/>
            <a:ext cx="3672000" cy="2835000"/>
          </a:xfrm>
          <a:prstGeom prst="rect">
            <a:avLst/>
          </a:prstGeom>
          <a:noFill/>
          <a:ln>
            <a:noFill/>
          </a:ln>
        </p:spPr>
        <p:txBody>
          <a:bodyPr anchorCtr="0" anchor="t" bIns="91425" lIns="91425" spcFirstLastPara="1" rIns="91425" wrap="square" tIns="91425">
            <a:noAutofit/>
          </a:bodyPr>
          <a:lstStyle>
            <a:lvl1pPr indent="-342900" lvl="0" marL="457200" marR="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92" name="Google Shape;92;p66"/>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93" name="Google Shape;93;p66"/>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angepaste indeling">
  <p:cSld name="3_Aangepaste indeling">
    <p:spTree>
      <p:nvGrpSpPr>
        <p:cNvPr id="94" name="Shape 94"/>
        <p:cNvGrpSpPr/>
        <p:nvPr/>
      </p:nvGrpSpPr>
      <p:grpSpPr>
        <a:xfrm>
          <a:off x="0" y="0"/>
          <a:ext cx="0" cy="0"/>
          <a:chOff x="0" y="0"/>
          <a:chExt cx="0" cy="0"/>
        </a:xfrm>
      </p:grpSpPr>
      <p:sp>
        <p:nvSpPr>
          <p:cNvPr id="95" name="Google Shape;95;p67"/>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algn="l">
              <a:lnSpc>
                <a:spcPct val="95000"/>
              </a:lnSpc>
              <a:spcBef>
                <a:spcPts val="0"/>
              </a:spcBef>
              <a:spcAft>
                <a:spcPts val="0"/>
              </a:spcAft>
              <a:buClr>
                <a:schemeClr val="dk1"/>
              </a:buClr>
              <a:buSzPts val="4000"/>
              <a:buNone/>
              <a:defRPr i="0" sz="4000" u="none" cap="none" strike="noStrik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96" name="Google Shape;96;p67"/>
          <p:cNvSpPr txBox="1"/>
          <p:nvPr>
            <p:ph idx="12" type="sldNum"/>
          </p:nvPr>
        </p:nvSpPr>
        <p:spPr>
          <a:xfrm>
            <a:off x="3491880" y="4758994"/>
            <a:ext cx="2133600" cy="2739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GB"/>
              <a:t>‹#›</a:t>
            </a:fld>
            <a:endParaRPr/>
          </a:p>
        </p:txBody>
      </p:sp>
      <p:pic>
        <p:nvPicPr>
          <p:cNvPr id="97" name="Google Shape;97;p67"/>
          <p:cNvPicPr preferRelativeResize="0"/>
          <p:nvPr/>
        </p:nvPicPr>
        <p:blipFill rotWithShape="1">
          <a:blip r:embed="rId2">
            <a:alphaModFix/>
          </a:blip>
          <a:srcRect b="0" l="0" r="0" t="0"/>
          <a:stretch/>
        </p:blipFill>
        <p:spPr>
          <a:xfrm>
            <a:off x="520842" y="4622476"/>
            <a:ext cx="932135" cy="433551"/>
          </a:xfrm>
          <a:prstGeom prst="rect">
            <a:avLst/>
          </a:prstGeom>
          <a:noFill/>
          <a:ln>
            <a:noFill/>
          </a:ln>
        </p:spPr>
      </p:pic>
      <p:sp>
        <p:nvSpPr>
          <p:cNvPr id="98" name="Google Shape;98;p6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4330" lvl="0" marL="457200" marR="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26390" lvl="1" marL="914400" marR="0" algn="l">
              <a:lnSpc>
                <a:spcPct val="90000"/>
              </a:lnSpc>
              <a:spcBef>
                <a:spcPts val="300"/>
              </a:spcBef>
              <a:spcAft>
                <a:spcPts val="0"/>
              </a:spcAft>
              <a:buClr>
                <a:srgbClr val="7F7F7F"/>
              </a:buClr>
              <a:buSzPts val="1540"/>
              <a:buChar char="•"/>
              <a:defRPr i="0" sz="2200" u="none" cap="none" strike="noStrike">
                <a:solidFill>
                  <a:srgbClr val="7F7F7F"/>
                </a:solidFill>
              </a:defRPr>
            </a:lvl2pPr>
            <a:lvl3pPr indent="-342900" lvl="2" marL="1371600" marR="0" algn="l">
              <a:lnSpc>
                <a:spcPct val="90000"/>
              </a:lnSpc>
              <a:spcBef>
                <a:spcPts val="300"/>
              </a:spcBef>
              <a:spcAft>
                <a:spcPts val="0"/>
              </a:spcAft>
              <a:buClr>
                <a:schemeClr val="dk1"/>
              </a:buClr>
              <a:buSzPts val="1800"/>
              <a:buChar char="•"/>
              <a:defRPr i="0" sz="2000" u="none" cap="none" strike="noStrike">
                <a:solidFill>
                  <a:schemeClr val="dk1"/>
                </a:solidFill>
              </a:defRPr>
            </a:lvl3pPr>
            <a:lvl4pPr indent="-323850" lvl="3" marL="1828800" marR="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99" name="Google Shape;99;p67"/>
          <p:cNvPicPr preferRelativeResize="0"/>
          <p:nvPr/>
        </p:nvPicPr>
        <p:blipFill rotWithShape="1">
          <a:blip r:embed="rId3">
            <a:alphaModFix/>
          </a:blip>
          <a:srcRect b="0" l="0" r="0" t="0"/>
          <a:stretch/>
        </p:blipFill>
        <p:spPr>
          <a:xfrm>
            <a:off x="7380264" y="4606381"/>
            <a:ext cx="1080156" cy="458466"/>
          </a:xfrm>
          <a:prstGeom prst="rect">
            <a:avLst/>
          </a:prstGeom>
          <a:noFill/>
          <a:ln>
            <a:noFill/>
          </a:ln>
        </p:spPr>
      </p:pic>
      <p:sp>
        <p:nvSpPr>
          <p:cNvPr id="100" name="Google Shape;100;p67"/>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dia">
  <p:cSld name="Titeldia">
    <p:spTree>
      <p:nvGrpSpPr>
        <p:cNvPr id="101" name="Shape 101"/>
        <p:cNvGrpSpPr/>
        <p:nvPr/>
      </p:nvGrpSpPr>
      <p:grpSpPr>
        <a:xfrm>
          <a:off x="0" y="0"/>
          <a:ext cx="0" cy="0"/>
          <a:chOff x="0" y="0"/>
          <a:chExt cx="0" cy="0"/>
        </a:xfrm>
      </p:grpSpPr>
      <p:pic>
        <p:nvPicPr>
          <p:cNvPr descr="VLA_verbeeldingwerkt_kader.png" id="102" name="Google Shape;102;p68"/>
          <p:cNvPicPr preferRelativeResize="0"/>
          <p:nvPr/>
        </p:nvPicPr>
        <p:blipFill rotWithShape="1">
          <a:blip r:embed="rId2">
            <a:alphaModFix/>
          </a:blip>
          <a:srcRect b="0" l="0" r="0" t="0"/>
          <a:stretch/>
        </p:blipFill>
        <p:spPr>
          <a:xfrm>
            <a:off x="6988557" y="216000"/>
            <a:ext cx="1568404" cy="610200"/>
          </a:xfrm>
          <a:prstGeom prst="rect">
            <a:avLst/>
          </a:prstGeom>
          <a:noFill/>
          <a:ln>
            <a:noFill/>
          </a:ln>
        </p:spPr>
      </p:pic>
      <p:sp>
        <p:nvSpPr>
          <p:cNvPr id="103" name="Google Shape;103;p68"/>
          <p:cNvSpPr txBox="1"/>
          <p:nvPr>
            <p:ph type="ctrTitle"/>
          </p:nvPr>
        </p:nvSpPr>
        <p:spPr>
          <a:xfrm>
            <a:off x="1296000" y="1512000"/>
            <a:ext cx="7416000" cy="1566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5400"/>
              <a:buNone/>
              <a:defRPr i="0" sz="5400" u="none" cap="none" strike="noStrik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04" name="Google Shape;104;p68"/>
          <p:cNvSpPr txBox="1"/>
          <p:nvPr>
            <p:ph idx="1" type="subTitle"/>
          </p:nvPr>
        </p:nvSpPr>
        <p:spPr>
          <a:xfrm>
            <a:off x="1296000" y="3105000"/>
            <a:ext cx="7416000" cy="1241700"/>
          </a:xfrm>
          <a:prstGeom prst="rect">
            <a:avLst/>
          </a:prstGeom>
          <a:noFill/>
          <a:ln>
            <a:noFill/>
          </a:ln>
        </p:spPr>
        <p:txBody>
          <a:bodyPr anchorCtr="0" anchor="t" bIns="91425" lIns="91425" spcFirstLastPara="1" rIns="91425" wrap="square" tIns="91425">
            <a:noAutofit/>
          </a:bodyPr>
          <a:lstStyle>
            <a:lvl1pPr lvl="0" marR="0" algn="l">
              <a:lnSpc>
                <a:spcPct val="111392"/>
              </a:lnSpc>
              <a:spcBef>
                <a:spcPts val="300"/>
              </a:spcBef>
              <a:spcAft>
                <a:spcPts val="0"/>
              </a:spcAft>
              <a:buClr>
                <a:schemeClr val="dk1"/>
              </a:buClr>
              <a:buSzPts val="1422"/>
              <a:buNone/>
              <a:defRPr i="0" sz="1580" u="none" cap="none" strike="noStrike">
                <a:solidFill>
                  <a:schemeClr val="dk1"/>
                </a:solidFill>
              </a:defRPr>
            </a:lvl1pPr>
            <a:lvl2pPr lvl="1" marR="0" algn="ctr">
              <a:lnSpc>
                <a:spcPct val="90000"/>
              </a:lnSpc>
              <a:spcBef>
                <a:spcPts val="300"/>
              </a:spcBef>
              <a:spcAft>
                <a:spcPts val="0"/>
              </a:spcAft>
              <a:buClr>
                <a:srgbClr val="7F7F7F"/>
              </a:buClr>
              <a:buSzPts val="1400"/>
              <a:buNone/>
              <a:defRPr i="0" sz="2000" u="none" cap="none" strike="noStrike">
                <a:solidFill>
                  <a:srgbClr val="7F7F7F"/>
                </a:solidFill>
              </a:defRPr>
            </a:lvl2pPr>
            <a:lvl3pPr lvl="2" marR="0" algn="ctr">
              <a:lnSpc>
                <a:spcPct val="90000"/>
              </a:lnSpc>
              <a:spcBef>
                <a:spcPts val="300"/>
              </a:spcBef>
              <a:spcAft>
                <a:spcPts val="0"/>
              </a:spcAft>
              <a:buClr>
                <a:schemeClr val="dk1"/>
              </a:buClr>
              <a:buSzPts val="1620"/>
              <a:buNone/>
              <a:defRPr i="0" sz="1800" u="none" cap="none" strike="noStrike">
                <a:solidFill>
                  <a:schemeClr val="dk1"/>
                </a:solidFill>
              </a:defRPr>
            </a:lvl3pPr>
            <a:lvl4pPr lvl="3" marR="0" algn="ctr">
              <a:lnSpc>
                <a:spcPct val="90000"/>
              </a:lnSpc>
              <a:spcBef>
                <a:spcPts val="300"/>
              </a:spcBef>
              <a:spcAft>
                <a:spcPts val="0"/>
              </a:spcAft>
              <a:buClr>
                <a:schemeClr val="dk1"/>
              </a:buClr>
              <a:buSzPts val="1200"/>
              <a:buNone/>
              <a:defRPr i="0" sz="1600" u="none" cap="none" strike="noStrike">
                <a:solidFill>
                  <a:schemeClr val="dk1"/>
                </a:solidFill>
              </a:defRPr>
            </a:lvl4pPr>
            <a:lvl5pPr lvl="4" marR="0" algn="ctr">
              <a:lnSpc>
                <a:spcPct val="90000"/>
              </a:lnSpc>
              <a:spcBef>
                <a:spcPts val="300"/>
              </a:spcBef>
              <a:spcAft>
                <a:spcPts val="0"/>
              </a:spcAft>
              <a:buClr>
                <a:schemeClr val="dk1"/>
              </a:buClr>
              <a:buSzPts val="1440"/>
              <a:buNone/>
              <a:defRPr i="0" sz="1600" u="none" cap="none" strike="noStrike">
                <a:solidFill>
                  <a:schemeClr val="dk1"/>
                </a:solidFill>
              </a:defRPr>
            </a:lvl5pPr>
            <a:lvl6pPr lvl="5" marR="0" algn="ctr">
              <a:lnSpc>
                <a:spcPct val="90000"/>
              </a:lnSpc>
              <a:spcBef>
                <a:spcPts val="500"/>
              </a:spcBef>
              <a:spcAft>
                <a:spcPts val="0"/>
              </a:spcAft>
              <a:buClr>
                <a:schemeClr val="dk1"/>
              </a:buClr>
              <a:buSzPts val="1600"/>
              <a:buNone/>
              <a:defRPr i="0" sz="1600" u="none" cap="none" strike="noStrike">
                <a:solidFill>
                  <a:schemeClr val="dk1"/>
                </a:solidFill>
              </a:defRPr>
            </a:lvl6pPr>
            <a:lvl7pPr lvl="6" marR="0" algn="ctr">
              <a:lnSpc>
                <a:spcPct val="90000"/>
              </a:lnSpc>
              <a:spcBef>
                <a:spcPts val="500"/>
              </a:spcBef>
              <a:spcAft>
                <a:spcPts val="0"/>
              </a:spcAft>
              <a:buClr>
                <a:schemeClr val="dk1"/>
              </a:buClr>
              <a:buSzPts val="1600"/>
              <a:buNone/>
              <a:defRPr i="0" sz="1600" u="none" cap="none" strike="noStrike">
                <a:solidFill>
                  <a:schemeClr val="dk1"/>
                </a:solidFill>
              </a:defRPr>
            </a:lvl7pPr>
            <a:lvl8pPr lvl="7" marR="0" algn="ctr">
              <a:lnSpc>
                <a:spcPct val="90000"/>
              </a:lnSpc>
              <a:spcBef>
                <a:spcPts val="500"/>
              </a:spcBef>
              <a:spcAft>
                <a:spcPts val="0"/>
              </a:spcAft>
              <a:buClr>
                <a:schemeClr val="dk1"/>
              </a:buClr>
              <a:buSzPts val="1600"/>
              <a:buNone/>
              <a:defRPr i="0" sz="1600" u="none" cap="none" strike="noStrike">
                <a:solidFill>
                  <a:schemeClr val="dk1"/>
                </a:solidFill>
              </a:defRPr>
            </a:lvl8pPr>
            <a:lvl9pPr lvl="8" marR="0" algn="ctr">
              <a:lnSpc>
                <a:spcPct val="90000"/>
              </a:lnSpc>
              <a:spcBef>
                <a:spcPts val="500"/>
              </a:spcBef>
              <a:spcAft>
                <a:spcPts val="0"/>
              </a:spcAft>
              <a:buClr>
                <a:schemeClr val="dk1"/>
              </a:buClr>
              <a:buSzPts val="1600"/>
              <a:buNone/>
              <a:defRPr i="0" sz="1600" u="none" cap="none" strike="noStrike">
                <a:solidFill>
                  <a:schemeClr val="dk1"/>
                </a:solidFill>
              </a:defRPr>
            </a:lvl9pPr>
          </a:lstStyle>
          <a:p/>
        </p:txBody>
      </p:sp>
      <p:sp>
        <p:nvSpPr>
          <p:cNvPr id="105" name="Google Shape;105;p68"/>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Mobiliteit">
  <p:cSld name="Leeg">
    <p:spTree>
      <p:nvGrpSpPr>
        <p:cNvPr id="106" name="Shape 106"/>
        <p:cNvGrpSpPr/>
        <p:nvPr/>
      </p:nvGrpSpPr>
      <p:grpSpPr>
        <a:xfrm>
          <a:off x="0" y="0"/>
          <a:ext cx="0" cy="0"/>
          <a:chOff x="0" y="0"/>
          <a:chExt cx="0" cy="0"/>
        </a:xfrm>
      </p:grpSpPr>
      <p:pic>
        <p:nvPicPr>
          <p:cNvPr id="107" name="Google Shape;107;p69"/>
          <p:cNvPicPr preferRelativeResize="0"/>
          <p:nvPr/>
        </p:nvPicPr>
        <p:blipFill rotWithShape="1">
          <a:blip r:embed="rId2">
            <a:alphaModFix/>
          </a:blip>
          <a:srcRect b="0" l="0" r="31375" t="0"/>
          <a:stretch/>
        </p:blipFill>
        <p:spPr>
          <a:xfrm>
            <a:off x="285750" y="0"/>
            <a:ext cx="8858249" cy="5143500"/>
          </a:xfrm>
          <a:prstGeom prst="rect">
            <a:avLst/>
          </a:prstGeom>
          <a:noFill/>
          <a:ln>
            <a:noFill/>
          </a:ln>
        </p:spPr>
      </p:pic>
      <p:sp>
        <p:nvSpPr>
          <p:cNvPr id="108" name="Google Shape;108;p69"/>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GB"/>
              <a:t>26/03/17 </a:t>
            </a:r>
            <a:r>
              <a:rPr b="1" lang="en-GB"/>
              <a:t>│</a:t>
            </a:r>
            <a:fld id="{00000000-1234-1234-1234-123412341234}" type="slidenum">
              <a:rPr lang="en-GB"/>
              <a:t>‹#›</a:t>
            </a:fld>
            <a:endParaRPr/>
          </a:p>
        </p:txBody>
      </p:sp>
      <p:sp>
        <p:nvSpPr>
          <p:cNvPr id="109" name="Google Shape;109;p69"/>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algn="l">
              <a:lnSpc>
                <a:spcPct val="102702"/>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10" name="Google Shape;110;p69"/>
          <p:cNvSpPr txBox="1"/>
          <p:nvPr>
            <p:ph idx="1" type="body"/>
          </p:nvPr>
        </p:nvSpPr>
        <p:spPr>
          <a:xfrm>
            <a:off x="1296000" y="1436400"/>
            <a:ext cx="7416000" cy="2754000"/>
          </a:xfrm>
          <a:prstGeom prst="rect">
            <a:avLst/>
          </a:prstGeom>
          <a:noFill/>
          <a:ln>
            <a:noFill/>
          </a:ln>
        </p:spPr>
        <p:txBody>
          <a:bodyPr anchorCtr="0" anchor="t" bIns="91425" lIns="91425" spcFirstLastPara="1" rIns="91425" wrap="square" tIns="91425">
            <a:noAutofit/>
          </a:bodyPr>
          <a:lstStyle>
            <a:lvl1pPr indent="-354330" lvl="0" marL="457200" marR="0" algn="l">
              <a:lnSpc>
                <a:spcPct val="90000"/>
              </a:lnSpc>
              <a:spcBef>
                <a:spcPts val="300"/>
              </a:spcBef>
              <a:spcAft>
                <a:spcPts val="0"/>
              </a:spcAft>
              <a:buClr>
                <a:schemeClr val="dk1"/>
              </a:buClr>
              <a:buSzPts val="1980"/>
              <a:buFont typeface="Arial"/>
              <a:buChar char="•"/>
              <a:defRPr b="0" i="0" sz="2200" u="none" cap="none" strike="noStrike">
                <a:solidFill>
                  <a:schemeClr val="dk1"/>
                </a:solidFill>
                <a:latin typeface="Arial"/>
                <a:ea typeface="Arial"/>
                <a:cs typeface="Arial"/>
                <a:sym typeface="Arial"/>
              </a:defRPr>
            </a:lvl1pPr>
            <a:lvl2pPr indent="-333375" lvl="1" marL="914400" marR="0" algn="l">
              <a:lnSpc>
                <a:spcPct val="90000"/>
              </a:lnSpc>
              <a:spcBef>
                <a:spcPts val="300"/>
              </a:spcBef>
              <a:spcAft>
                <a:spcPts val="0"/>
              </a:spcAft>
              <a:buClr>
                <a:srgbClr val="7F7F7F"/>
              </a:buClr>
              <a:buSzPts val="1650"/>
              <a:buFont typeface="Arial"/>
              <a:buChar char="•"/>
              <a:defRPr b="0" i="0" sz="2200" u="none" cap="none" strike="noStrike">
                <a:solidFill>
                  <a:srgbClr val="7F7F7F"/>
                </a:solidFill>
                <a:latin typeface="Arial"/>
                <a:ea typeface="Arial"/>
                <a:cs typeface="Arial"/>
                <a:sym typeface="Arial"/>
              </a:defRPr>
            </a:lvl2pPr>
            <a:lvl3pPr indent="-336550" lvl="2" marL="1371600" marR="0" algn="l">
              <a:lnSpc>
                <a:spcPct val="90000"/>
              </a:lnSpc>
              <a:spcBef>
                <a:spcPts val="300"/>
              </a:spcBef>
              <a:spcAft>
                <a:spcPts val="0"/>
              </a:spcAft>
              <a:buClr>
                <a:schemeClr val="dk1"/>
              </a:buClr>
              <a:buSzPts val="1700"/>
              <a:buFont typeface="Arial"/>
              <a:buChar char="•"/>
              <a:defRPr b="0" i="0" sz="2000" u="none" cap="none" strike="noStrike">
                <a:solidFill>
                  <a:schemeClr val="dk1"/>
                </a:solidFill>
                <a:latin typeface="Arial"/>
                <a:ea typeface="Arial"/>
                <a:cs typeface="Arial"/>
                <a:sym typeface="Arial"/>
              </a:defRPr>
            </a:lvl3pPr>
            <a:lvl4pPr indent="-323850" lvl="3" marL="1828800" marR="0" algn="l">
              <a:lnSpc>
                <a:spcPct val="90000"/>
              </a:lnSpc>
              <a:spcBef>
                <a:spcPts val="300"/>
              </a:spcBef>
              <a:spcAft>
                <a:spcPts val="0"/>
              </a:spcAft>
              <a:buClr>
                <a:schemeClr val="dk1"/>
              </a:buClr>
              <a:buSzPts val="1500"/>
              <a:buFont typeface="Arial"/>
              <a:buChar char="•"/>
              <a:defRPr b="0" i="0" sz="2000" u="none" cap="none" strike="noStrike">
                <a:solidFill>
                  <a:schemeClr val="dk1"/>
                </a:solidFill>
                <a:latin typeface="Arial"/>
                <a:ea typeface="Arial"/>
                <a:cs typeface="Arial"/>
                <a:sym typeface="Arial"/>
              </a:defRPr>
            </a:lvl4pPr>
            <a:lvl5pPr indent="-342900" lvl="4" marL="2286000" marR="0" algn="l">
              <a:lnSpc>
                <a:spcPct val="90000"/>
              </a:lnSpc>
              <a:spcBef>
                <a:spcPts val="300"/>
              </a:spcBef>
              <a:spcAft>
                <a:spcPts val="0"/>
              </a:spcAft>
              <a:buClr>
                <a:schemeClr val="dk1"/>
              </a:buClr>
              <a:buSzPts val="1800"/>
              <a:buFont typeface="Arial"/>
              <a:buChar char="•"/>
              <a:defRPr b="0" i="0" sz="20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111" name="Google Shape;111;p69"/>
          <p:cNvPicPr preferRelativeResize="0"/>
          <p:nvPr/>
        </p:nvPicPr>
        <p:blipFill rotWithShape="1">
          <a:blip r:embed="rId3">
            <a:alphaModFix/>
          </a:blip>
          <a:srcRect b="0" l="0" r="0" t="0"/>
          <a:stretch/>
        </p:blipFill>
        <p:spPr>
          <a:xfrm>
            <a:off x="648000" y="4392900"/>
            <a:ext cx="1377000" cy="535733"/>
          </a:xfrm>
          <a:prstGeom prst="rect">
            <a:avLst/>
          </a:prstGeom>
          <a:noFill/>
          <a:ln>
            <a:noFill/>
          </a:ln>
        </p:spPr>
      </p:pic>
      <p:sp>
        <p:nvSpPr>
          <p:cNvPr id="112" name="Google Shape;112;p69"/>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p:cSld name="Titel en Inhoud">
    <p:spTree>
      <p:nvGrpSpPr>
        <p:cNvPr id="113" name="Shape 113"/>
        <p:cNvGrpSpPr/>
        <p:nvPr/>
      </p:nvGrpSpPr>
      <p:grpSpPr>
        <a:xfrm>
          <a:off x="0" y="0"/>
          <a:ext cx="0" cy="0"/>
          <a:chOff x="0" y="0"/>
          <a:chExt cx="0" cy="0"/>
        </a:xfrm>
      </p:grpSpPr>
      <p:sp>
        <p:nvSpPr>
          <p:cNvPr id="114" name="Google Shape;114;p70"/>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68300" lvl="0" marL="457200" marR="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indent="-368300" lvl="1" marL="914400" marR="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indent="-355600" lvl="2" marL="1371600" marR="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55600" lvl="3" marL="1828800" marR="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indent="-355600" lvl="4" marL="2286000" marR="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15" name="Google Shape;115;p70"/>
          <p:cNvSpPr txBox="1"/>
          <p:nvPr>
            <p:ph type="title"/>
          </p:nvPr>
        </p:nvSpPr>
        <p:spPr>
          <a:xfrm>
            <a:off x="628651" y="273845"/>
            <a:ext cx="7886700" cy="738264"/>
          </a:xfrm>
          <a:prstGeom prst="rect">
            <a:avLst/>
          </a:prstGeom>
          <a:noFill/>
          <a:ln>
            <a:noFill/>
          </a:ln>
        </p:spPr>
        <p:txBody>
          <a:bodyPr anchorCtr="0" anchor="t" bIns="45700" lIns="91425" spcFirstLastPara="1" rIns="91425" wrap="square" tIns="45700">
            <a:norm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70"/>
          <p:cNvSpPr txBox="1"/>
          <p:nvPr>
            <p:ph idx="11" type="ftr"/>
          </p:nvPr>
        </p:nvSpPr>
        <p:spPr>
          <a:xfrm>
            <a:off x="443678" y="4953894"/>
            <a:ext cx="5616000" cy="132696"/>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70"/>
          <p:cNvSpPr txBox="1"/>
          <p:nvPr>
            <p:ph idx="12" type="sldNum"/>
          </p:nvPr>
        </p:nvSpPr>
        <p:spPr>
          <a:xfrm>
            <a:off x="8020803" y="4909510"/>
            <a:ext cx="682439" cy="215444"/>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1pPr>
            <a:lvl2pPr indent="0" lvl="1"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2pPr>
            <a:lvl3pPr indent="0" lvl="2"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3pPr>
            <a:lvl4pPr indent="0" lvl="3"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4pPr>
            <a:lvl5pPr indent="0" lvl="4"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5pPr>
            <a:lvl6pPr indent="0" lvl="5"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6pPr>
            <a:lvl7pPr indent="0" lvl="6"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7pPr>
            <a:lvl8pPr indent="0" lvl="7"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8pPr>
            <a:lvl9pPr indent="0" lvl="8"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18" name="Google Shape;118;p70"/>
          <p:cNvSpPr txBox="1"/>
          <p:nvPr>
            <p:ph idx="10" type="dt"/>
          </p:nvPr>
        </p:nvSpPr>
        <p:spPr>
          <a:xfrm>
            <a:off x="6059679" y="4952333"/>
            <a:ext cx="2643561" cy="13104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ge_dia">
  <p:cSld name="Lege_dia">
    <p:spTree>
      <p:nvGrpSpPr>
        <p:cNvPr id="119" name="Shape 119"/>
        <p:cNvGrpSpPr/>
        <p:nvPr/>
      </p:nvGrpSpPr>
      <p:grpSpPr>
        <a:xfrm>
          <a:off x="0" y="0"/>
          <a:ext cx="0" cy="0"/>
          <a:chOff x="0" y="0"/>
          <a:chExt cx="0" cy="0"/>
        </a:xfrm>
      </p:grpSpPr>
      <p:sp>
        <p:nvSpPr>
          <p:cNvPr id="120" name="Google Shape;120;p71"/>
          <p:cNvSpPr txBox="1"/>
          <p:nvPr/>
        </p:nvSpPr>
        <p:spPr>
          <a:xfrm>
            <a:off x="481781" y="930651"/>
            <a:ext cx="6223800" cy="46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121" name="Google Shape;121;p71"/>
          <p:cNvSpPr txBox="1"/>
          <p:nvPr>
            <p:ph idx="1" type="body"/>
          </p:nvPr>
        </p:nvSpPr>
        <p:spPr>
          <a:xfrm>
            <a:off x="481781" y="212710"/>
            <a:ext cx="8370900" cy="591000"/>
          </a:xfrm>
          <a:prstGeom prst="rect">
            <a:avLst/>
          </a:prstGeom>
          <a:noFill/>
          <a:ln>
            <a:noFill/>
          </a:ln>
        </p:spPr>
        <p:txBody>
          <a:bodyPr anchorCtr="0" anchor="t" bIns="45700" lIns="0" spcFirstLastPara="1" rIns="0" wrap="square" tIns="0">
            <a:noAutofit/>
          </a:bodyPr>
          <a:lstStyle>
            <a:lvl1pPr indent="-228600" lvl="0" marL="457200" algn="l">
              <a:lnSpc>
                <a:spcPct val="90000"/>
              </a:lnSpc>
              <a:spcBef>
                <a:spcPts val="300"/>
              </a:spcBef>
              <a:spcAft>
                <a:spcPts val="0"/>
              </a:spcAft>
              <a:buClr>
                <a:schemeClr val="dk1"/>
              </a:buClr>
              <a:buSzPts val="2520"/>
              <a:buFont typeface="Calibri"/>
              <a:buNone/>
              <a:defRPr b="0" sz="2800">
                <a:solidFill>
                  <a:schemeClr val="dk1"/>
                </a:solidFill>
                <a:latin typeface="Calibri"/>
                <a:ea typeface="Calibri"/>
                <a:cs typeface="Calibri"/>
                <a:sym typeface="Calibri"/>
              </a:defRPr>
            </a:lvl1pPr>
            <a:lvl2pPr indent="-228600" lvl="1" marL="91440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2pPr>
            <a:lvl3pPr indent="-228600" lvl="2" marL="1371600" algn="l">
              <a:lnSpc>
                <a:spcPct val="90000"/>
              </a:lnSpc>
              <a:spcBef>
                <a:spcPts val="300"/>
              </a:spcBef>
              <a:spcAft>
                <a:spcPts val="0"/>
              </a:spcAft>
              <a:buClr>
                <a:schemeClr val="dk1"/>
              </a:buClr>
              <a:buSzPts val="2380"/>
              <a:buFont typeface="Calibri"/>
              <a:buNone/>
              <a:defRPr b="1" sz="2800">
                <a:solidFill>
                  <a:schemeClr val="dk1"/>
                </a:solidFill>
                <a:latin typeface="Calibri"/>
                <a:ea typeface="Calibri"/>
                <a:cs typeface="Calibri"/>
                <a:sym typeface="Calibri"/>
              </a:defRPr>
            </a:lvl3pPr>
            <a:lvl4pPr indent="-228600" lvl="3" marL="182880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4pPr>
            <a:lvl5pPr indent="-228600" lvl="4" marL="2286000" algn="l">
              <a:lnSpc>
                <a:spcPct val="90000"/>
              </a:lnSpc>
              <a:spcBef>
                <a:spcPts val="300"/>
              </a:spcBef>
              <a:spcAft>
                <a:spcPts val="0"/>
              </a:spcAft>
              <a:buClr>
                <a:schemeClr val="dk1"/>
              </a:buClr>
              <a:buSzPts val="2520"/>
              <a:buFont typeface="Calibri"/>
              <a:buNone/>
              <a:defRPr b="1" sz="2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71"/>
          <p:cNvSpPr txBox="1"/>
          <p:nvPr>
            <p:ph idx="2" type="body"/>
          </p:nvPr>
        </p:nvSpPr>
        <p:spPr>
          <a:xfrm>
            <a:off x="481781" y="1829549"/>
            <a:ext cx="8370900" cy="1347000"/>
          </a:xfrm>
          <a:prstGeom prst="rect">
            <a:avLst/>
          </a:prstGeom>
          <a:noFill/>
          <a:ln>
            <a:noFill/>
          </a:ln>
        </p:spPr>
        <p:txBody>
          <a:bodyPr anchorCtr="0" anchor="t" bIns="45700" lIns="0" spcFirstLastPara="1" rIns="0" wrap="square" tIns="0">
            <a:noAutofit/>
          </a:bodyPr>
          <a:lstStyle>
            <a:lvl1pPr indent="-331470" lvl="0" marL="45720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indent="-304800" lvl="1" marL="9144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indent="-314960" lvl="2" marL="137160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indent="-304800" lvl="3" marL="1828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indent="-320039" lvl="4" marL="2286000"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 name="Google Shape;123;p71"/>
          <p:cNvSpPr txBox="1"/>
          <p:nvPr>
            <p:ph idx="3" type="body"/>
          </p:nvPr>
        </p:nvSpPr>
        <p:spPr>
          <a:xfrm>
            <a:off x="481781" y="1065987"/>
            <a:ext cx="8370900" cy="295200"/>
          </a:xfrm>
          <a:prstGeom prst="rect">
            <a:avLst/>
          </a:prstGeom>
          <a:noFill/>
          <a:ln>
            <a:noFill/>
          </a:ln>
        </p:spPr>
        <p:txBody>
          <a:bodyPr anchorCtr="0" anchor="t" bIns="45700" lIns="0" spcFirstLastPara="1" rIns="0" wrap="square" tIns="0">
            <a:noAutofit/>
          </a:bodyPr>
          <a:lstStyle>
            <a:lvl1pPr indent="-228600" lvl="0" marL="4572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indent="-314325" lvl="1" marL="914400" algn="l">
              <a:lnSpc>
                <a:spcPct val="90000"/>
              </a:lnSpc>
              <a:spcBef>
                <a:spcPts val="300"/>
              </a:spcBef>
              <a:spcAft>
                <a:spcPts val="0"/>
              </a:spcAft>
              <a:buClr>
                <a:srgbClr val="9B9B9B"/>
              </a:buClr>
              <a:buSzPts val="1350"/>
              <a:buChar char="•"/>
              <a:defRPr/>
            </a:lvl2pPr>
            <a:lvl3pPr indent="-325755" lvl="2" marL="1371600" algn="l">
              <a:lnSpc>
                <a:spcPct val="90000"/>
              </a:lnSpc>
              <a:spcBef>
                <a:spcPts val="300"/>
              </a:spcBef>
              <a:spcAft>
                <a:spcPts val="0"/>
              </a:spcAft>
              <a:buClr>
                <a:schemeClr val="dk1"/>
              </a:buClr>
              <a:buSzPts val="1530"/>
              <a:buChar char="•"/>
              <a:defRPr/>
            </a:lvl3pPr>
            <a:lvl4pPr indent="-314325" lvl="3" marL="1828800" algn="l">
              <a:lnSpc>
                <a:spcPct val="90000"/>
              </a:lnSpc>
              <a:spcBef>
                <a:spcPts val="300"/>
              </a:spcBef>
              <a:spcAft>
                <a:spcPts val="0"/>
              </a:spcAft>
              <a:buClr>
                <a:schemeClr val="dk1"/>
              </a:buClr>
              <a:buSzPts val="1350"/>
              <a:buChar char="•"/>
              <a:defRPr/>
            </a:lvl4pPr>
            <a:lvl5pPr indent="-331470" lvl="4" marL="2286000" algn="l">
              <a:lnSpc>
                <a:spcPct val="90000"/>
              </a:lnSpc>
              <a:spcBef>
                <a:spcPts val="300"/>
              </a:spcBef>
              <a:spcAft>
                <a:spcPts val="0"/>
              </a:spcAft>
              <a:buClr>
                <a:schemeClr val="dk1"/>
              </a:buClr>
              <a:buSzPts val="162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24" name="Google Shape;124;p71"/>
          <p:cNvPicPr preferRelativeResize="0"/>
          <p:nvPr/>
        </p:nvPicPr>
        <p:blipFill rotWithShape="1">
          <a:blip r:embed="rId2">
            <a:alphaModFix/>
          </a:blip>
          <a:srcRect b="0" l="0" r="0" t="0"/>
          <a:stretch/>
        </p:blipFill>
        <p:spPr>
          <a:xfrm>
            <a:off x="8160767" y="4684038"/>
            <a:ext cx="931204" cy="241871"/>
          </a:xfrm>
          <a:prstGeom prst="rect">
            <a:avLst/>
          </a:prstGeom>
          <a:noFill/>
          <a:ln>
            <a:noFill/>
          </a:ln>
        </p:spPr>
      </p:pic>
      <p:sp>
        <p:nvSpPr>
          <p:cNvPr id="125" name="Google Shape;125;p71"/>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eg" type="blank">
  <p:cSld name="BLANK">
    <p:spTree>
      <p:nvGrpSpPr>
        <p:cNvPr id="16" name="Shape 16"/>
        <p:cNvGrpSpPr/>
        <p:nvPr/>
      </p:nvGrpSpPr>
      <p:grpSpPr>
        <a:xfrm>
          <a:off x="0" y="0"/>
          <a:ext cx="0" cy="0"/>
          <a:chOff x="0" y="0"/>
          <a:chExt cx="0" cy="0"/>
        </a:xfrm>
      </p:grpSpPr>
      <p:sp>
        <p:nvSpPr>
          <p:cNvPr id="17" name="Google Shape;17;p54"/>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ussentitel">
  <p:cSld name="5_Tussentitel">
    <p:bg>
      <p:bgPr>
        <a:solidFill>
          <a:srgbClr val="71C2FF"/>
        </a:solidFill>
      </p:bgPr>
    </p:bg>
    <p:spTree>
      <p:nvGrpSpPr>
        <p:cNvPr id="126" name="Shape 126"/>
        <p:cNvGrpSpPr/>
        <p:nvPr/>
      </p:nvGrpSpPr>
      <p:grpSpPr>
        <a:xfrm>
          <a:off x="0" y="0"/>
          <a:ext cx="0" cy="0"/>
          <a:chOff x="0" y="0"/>
          <a:chExt cx="0" cy="0"/>
        </a:xfrm>
      </p:grpSpPr>
      <p:sp>
        <p:nvSpPr>
          <p:cNvPr id="127" name="Google Shape;127;p72"/>
          <p:cNvSpPr/>
          <p:nvPr/>
        </p:nvSpPr>
        <p:spPr>
          <a:xfrm>
            <a:off x="-2" y="0"/>
            <a:ext cx="1118154" cy="2221396"/>
          </a:xfrm>
          <a:prstGeom prst="rect">
            <a:avLst/>
          </a:prstGeom>
          <a:solidFill>
            <a:srgbClr val="71C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chemeClr val="lt1"/>
              </a:solidFill>
              <a:latin typeface="Arial"/>
              <a:ea typeface="Arial"/>
              <a:cs typeface="Arial"/>
              <a:sym typeface="Arial"/>
            </a:endParaRPr>
          </a:p>
        </p:txBody>
      </p:sp>
      <p:pic>
        <p:nvPicPr>
          <p:cNvPr id="128" name="Google Shape;128;p72"/>
          <p:cNvPicPr preferRelativeResize="0"/>
          <p:nvPr/>
        </p:nvPicPr>
        <p:blipFill rotWithShape="1">
          <a:blip r:embed="rId2">
            <a:alphaModFix/>
          </a:blip>
          <a:srcRect b="0" l="0" r="0" t="0"/>
          <a:stretch/>
        </p:blipFill>
        <p:spPr>
          <a:xfrm>
            <a:off x="-1" y="-58365"/>
            <a:ext cx="9144002" cy="3303011"/>
          </a:xfrm>
          <a:prstGeom prst="rect">
            <a:avLst/>
          </a:prstGeom>
          <a:noFill/>
          <a:ln>
            <a:noFill/>
          </a:ln>
        </p:spPr>
      </p:pic>
      <p:pic>
        <p:nvPicPr>
          <p:cNvPr id="129" name="Google Shape;129;p72"/>
          <p:cNvPicPr preferRelativeResize="0"/>
          <p:nvPr/>
        </p:nvPicPr>
        <p:blipFill rotWithShape="1">
          <a:blip r:embed="rId3">
            <a:alphaModFix/>
          </a:blip>
          <a:srcRect b="38111" l="0" r="0" t="-2165"/>
          <a:stretch/>
        </p:blipFill>
        <p:spPr>
          <a:xfrm>
            <a:off x="2" y="2392846"/>
            <a:ext cx="9143999" cy="275065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eeg">
  <p:cSld name="2_Leeg">
    <p:spTree>
      <p:nvGrpSpPr>
        <p:cNvPr id="18" name="Shape 18"/>
        <p:cNvGrpSpPr/>
        <p:nvPr/>
      </p:nvGrpSpPr>
      <p:grpSpPr>
        <a:xfrm>
          <a:off x="0" y="0"/>
          <a:ext cx="0" cy="0"/>
          <a:chOff x="0" y="0"/>
          <a:chExt cx="0" cy="0"/>
        </a:xfrm>
      </p:grpSpPr>
      <p:sp>
        <p:nvSpPr>
          <p:cNvPr id="19" name="Google Shape;19;p55"/>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GB"/>
              <a:t>26/03/17 </a:t>
            </a:r>
            <a:r>
              <a:rPr b="1" lang="en-GB"/>
              <a:t>│</a:t>
            </a:r>
            <a:fld id="{00000000-1234-1234-1234-123412341234}" type="slidenum">
              <a:rPr lang="en-GB"/>
              <a:t>‹#›</a:t>
            </a:fld>
            <a:endParaRPr/>
          </a:p>
        </p:txBody>
      </p:sp>
      <p:sp>
        <p:nvSpPr>
          <p:cNvPr id="20" name="Google Shape;20;p55"/>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algn="l">
              <a:lnSpc>
                <a:spcPct val="102702"/>
              </a:lnSpc>
              <a:spcBef>
                <a:spcPts val="0"/>
              </a:spcBef>
              <a:spcAft>
                <a:spcPts val="0"/>
              </a:spcAft>
              <a:buClr>
                <a:schemeClr val="dk1"/>
              </a:buClr>
              <a:buSzPts val="3700"/>
              <a:buNone/>
              <a:defRPr i="0" sz="3700" u="none" cap="none" strike="noStrik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 name="Google Shape;21;p55"/>
          <p:cNvSpPr txBox="1"/>
          <p:nvPr>
            <p:ph idx="1" type="body"/>
          </p:nvPr>
        </p:nvSpPr>
        <p:spPr>
          <a:xfrm>
            <a:off x="540000" y="1436400"/>
            <a:ext cx="8064000" cy="2754000"/>
          </a:xfrm>
          <a:prstGeom prst="rect">
            <a:avLst/>
          </a:prstGeom>
          <a:noFill/>
          <a:ln>
            <a:noFill/>
          </a:ln>
        </p:spPr>
        <p:txBody>
          <a:bodyPr anchorCtr="0" anchor="t" bIns="91425" lIns="91425" spcFirstLastPara="1" rIns="91425" wrap="square" tIns="91425">
            <a:noAutofit/>
          </a:bodyPr>
          <a:lstStyle>
            <a:lvl1pPr indent="-354330" lvl="0" marL="457200" marR="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22" name="Google Shape;22;p55"/>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23" name="Google Shape;23;p55"/>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ussentitel 2">
  <p:cSld name="Tussentitel 2">
    <p:spTree>
      <p:nvGrpSpPr>
        <p:cNvPr id="24" name="Shape 24"/>
        <p:cNvGrpSpPr/>
        <p:nvPr/>
      </p:nvGrpSpPr>
      <p:grpSpPr>
        <a:xfrm>
          <a:off x="0" y="0"/>
          <a:ext cx="0" cy="0"/>
          <a:chOff x="0" y="0"/>
          <a:chExt cx="0" cy="0"/>
        </a:xfrm>
      </p:grpSpPr>
      <p:pic>
        <p:nvPicPr>
          <p:cNvPr id="25" name="Google Shape;25;p56"/>
          <p:cNvPicPr preferRelativeResize="0"/>
          <p:nvPr/>
        </p:nvPicPr>
        <p:blipFill rotWithShape="1">
          <a:blip r:embed="rId2">
            <a:alphaModFix/>
          </a:blip>
          <a:srcRect b="3434" l="763" r="6439" t="1399"/>
          <a:stretch/>
        </p:blipFill>
        <p:spPr>
          <a:xfrm>
            <a:off x="323527" y="-1"/>
            <a:ext cx="8820473" cy="5143501"/>
          </a:xfrm>
          <a:prstGeom prst="rect">
            <a:avLst/>
          </a:prstGeom>
          <a:noFill/>
          <a:ln>
            <a:noFill/>
          </a:ln>
        </p:spPr>
      </p:pic>
      <p:sp>
        <p:nvSpPr>
          <p:cNvPr id="26" name="Google Shape;26;p56"/>
          <p:cNvSpPr txBox="1"/>
          <p:nvPr>
            <p:ph idx="1" type="subTitle"/>
          </p:nvPr>
        </p:nvSpPr>
        <p:spPr>
          <a:xfrm>
            <a:off x="1813992" y="3705876"/>
            <a:ext cx="6858000" cy="1241822"/>
          </a:xfrm>
          <a:prstGeom prst="rect">
            <a:avLst/>
          </a:prstGeom>
          <a:noFill/>
          <a:ln>
            <a:noFill/>
          </a:ln>
        </p:spPr>
        <p:txBody>
          <a:bodyPr anchorCtr="0" anchor="t" bIns="91425" lIns="91425" spcFirstLastPara="1" rIns="91425" wrap="square" tIns="91425">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p:txBody>
      </p:sp>
      <p:sp>
        <p:nvSpPr>
          <p:cNvPr id="27" name="Google Shape;27;p56"/>
          <p:cNvSpPr txBox="1"/>
          <p:nvPr>
            <p:ph type="title"/>
          </p:nvPr>
        </p:nvSpPr>
        <p:spPr>
          <a:xfrm>
            <a:off x="899594" y="1501902"/>
            <a:ext cx="7772401" cy="2095966"/>
          </a:xfrm>
          <a:prstGeom prst="rect">
            <a:avLst/>
          </a:prstGeom>
          <a:noFill/>
          <a:ln>
            <a:noFill/>
          </a:ln>
        </p:spPr>
        <p:txBody>
          <a:bodyPr anchorCtr="0" anchor="b" bIns="91425" lIns="91425" spcFirstLastPara="1" rIns="91425" wrap="square" tIns="91425">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orange">
  <p:cSld name="Intro orange">
    <p:bg>
      <p:bgPr>
        <a:solidFill>
          <a:schemeClr val="dk1"/>
        </a:solidFill>
      </p:bgPr>
    </p:bg>
    <p:spTree>
      <p:nvGrpSpPr>
        <p:cNvPr id="28" name="Shape 28"/>
        <p:cNvGrpSpPr/>
        <p:nvPr/>
      </p:nvGrpSpPr>
      <p:grpSpPr>
        <a:xfrm>
          <a:off x="0" y="0"/>
          <a:ext cx="0" cy="0"/>
          <a:chOff x="0" y="0"/>
          <a:chExt cx="0" cy="0"/>
        </a:xfrm>
      </p:grpSpPr>
      <p:pic>
        <p:nvPicPr>
          <p:cNvPr id="29" name="Google Shape;29;p57"/>
          <p:cNvPicPr preferRelativeResize="0"/>
          <p:nvPr/>
        </p:nvPicPr>
        <p:blipFill rotWithShape="1">
          <a:blip r:embed="rId2">
            <a:alphaModFix/>
          </a:blip>
          <a:srcRect b="0" l="0" r="0" t="0"/>
          <a:stretch/>
        </p:blipFill>
        <p:spPr>
          <a:xfrm>
            <a:off x="747532" y="4099560"/>
            <a:ext cx="1791955" cy="701200"/>
          </a:xfrm>
          <a:prstGeom prst="rect">
            <a:avLst/>
          </a:prstGeom>
          <a:noFill/>
          <a:ln>
            <a:noFill/>
          </a:ln>
        </p:spPr>
      </p:pic>
      <p:sp>
        <p:nvSpPr>
          <p:cNvPr id="30" name="Google Shape;30;p57"/>
          <p:cNvSpPr txBox="1"/>
          <p:nvPr>
            <p:ph idx="1" type="body"/>
          </p:nvPr>
        </p:nvSpPr>
        <p:spPr>
          <a:xfrm>
            <a:off x="984005" y="2779909"/>
            <a:ext cx="2271662" cy="882716"/>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300"/>
              </a:spcBef>
              <a:spcAft>
                <a:spcPts val="0"/>
              </a:spcAft>
              <a:buSzPts val="1980"/>
              <a:buNone/>
              <a:defRPr b="0" i="1" sz="1500">
                <a:solidFill>
                  <a:schemeClr val="lt1"/>
                </a:solidFill>
                <a:latin typeface="Proxima Nova"/>
                <a:ea typeface="Proxima Nova"/>
                <a:cs typeface="Proxima Nova"/>
                <a:sym typeface="Proxima Nova"/>
              </a:defRPr>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31" name="Google Shape;31;p57"/>
          <p:cNvSpPr txBox="1"/>
          <p:nvPr>
            <p:ph idx="2" type="body"/>
          </p:nvPr>
        </p:nvSpPr>
        <p:spPr>
          <a:xfrm>
            <a:off x="985390" y="2405109"/>
            <a:ext cx="3476078" cy="382356"/>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300"/>
              </a:spcBef>
              <a:spcAft>
                <a:spcPts val="0"/>
              </a:spcAft>
              <a:buSzPts val="1980"/>
              <a:buNone/>
              <a:defRPr b="0" i="1" sz="2100">
                <a:solidFill>
                  <a:schemeClr val="lt1"/>
                </a:solidFill>
                <a:latin typeface="Proxima Nova"/>
                <a:ea typeface="Proxima Nova"/>
                <a:cs typeface="Proxima Nova"/>
                <a:sym typeface="Proxima Nova"/>
              </a:defRPr>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32" name="Google Shape;32;p57"/>
          <p:cNvSpPr txBox="1"/>
          <p:nvPr>
            <p:ph idx="3" type="body"/>
          </p:nvPr>
        </p:nvSpPr>
        <p:spPr>
          <a:xfrm>
            <a:off x="628651" y="106341"/>
            <a:ext cx="6412230" cy="2236634"/>
          </a:xfrm>
          <a:prstGeom prst="rect">
            <a:avLst/>
          </a:prstGeom>
          <a:noFill/>
          <a:ln>
            <a:noFill/>
          </a:ln>
        </p:spPr>
        <p:txBody>
          <a:bodyPr anchorCtr="0" anchor="t" bIns="36000" lIns="91425" spcFirstLastPara="1" rIns="91425" wrap="square" tIns="91425">
            <a:noAutofit/>
          </a:bodyPr>
          <a:lstStyle>
            <a:lvl1pPr indent="-228600" lvl="0" marL="457200" algn="l">
              <a:lnSpc>
                <a:spcPct val="200000"/>
              </a:lnSpc>
              <a:spcBef>
                <a:spcPts val="0"/>
              </a:spcBef>
              <a:spcAft>
                <a:spcPts val="0"/>
              </a:spcAft>
              <a:buSzPts val="1980"/>
              <a:buNone/>
              <a:defRPr b="1" i="0" sz="7050">
                <a:solidFill>
                  <a:schemeClr val="lt1"/>
                </a:solidFill>
                <a:latin typeface="Proxima Nova Extrabold"/>
                <a:ea typeface="Proxima Nova Extrabold"/>
                <a:cs typeface="Proxima Nova Extrabold"/>
                <a:sym typeface="Proxima Nova Extrabold"/>
              </a:defRPr>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orange">
  <p:cSld name="Quote orange">
    <p:spTree>
      <p:nvGrpSpPr>
        <p:cNvPr id="33" name="Shape 33"/>
        <p:cNvGrpSpPr/>
        <p:nvPr/>
      </p:nvGrpSpPr>
      <p:grpSpPr>
        <a:xfrm>
          <a:off x="0" y="0"/>
          <a:ext cx="0" cy="0"/>
          <a:chOff x="0" y="0"/>
          <a:chExt cx="0" cy="0"/>
        </a:xfrm>
      </p:grpSpPr>
      <p:pic>
        <p:nvPicPr>
          <p:cNvPr id="34" name="Google Shape;34;p58"/>
          <p:cNvPicPr preferRelativeResize="0"/>
          <p:nvPr/>
        </p:nvPicPr>
        <p:blipFill rotWithShape="1">
          <a:blip r:embed="rId2">
            <a:alphaModFix/>
          </a:blip>
          <a:srcRect b="0" l="0" r="0" t="0"/>
          <a:stretch/>
        </p:blipFill>
        <p:spPr>
          <a:xfrm>
            <a:off x="4355048" y="2882268"/>
            <a:ext cx="465923" cy="654810"/>
          </a:xfrm>
          <a:prstGeom prst="rect">
            <a:avLst/>
          </a:prstGeom>
          <a:noFill/>
          <a:ln>
            <a:noFill/>
          </a:ln>
        </p:spPr>
      </p:pic>
      <p:sp>
        <p:nvSpPr>
          <p:cNvPr id="35" name="Google Shape;35;p58"/>
          <p:cNvSpPr txBox="1"/>
          <p:nvPr>
            <p:ph idx="1" type="body"/>
          </p:nvPr>
        </p:nvSpPr>
        <p:spPr>
          <a:xfrm>
            <a:off x="1090430" y="2076136"/>
            <a:ext cx="6995159" cy="882690"/>
          </a:xfrm>
          <a:prstGeom prst="rect">
            <a:avLst/>
          </a:prstGeom>
          <a:noFill/>
          <a:ln>
            <a:noFill/>
          </a:ln>
        </p:spPr>
        <p:txBody>
          <a:bodyPr anchorCtr="0" anchor="t" bIns="91425" lIns="91425" spcFirstLastPara="1" rIns="91425" wrap="square" tIns="91425">
            <a:noAutofit/>
          </a:bodyPr>
          <a:lstStyle>
            <a:lvl1pPr indent="-228600" lvl="0" marL="457200" algn="ctr">
              <a:lnSpc>
                <a:spcPct val="90000"/>
              </a:lnSpc>
              <a:spcBef>
                <a:spcPts val="300"/>
              </a:spcBef>
              <a:spcAft>
                <a:spcPts val="0"/>
              </a:spcAft>
              <a:buSzPts val="1980"/>
              <a:buNone/>
              <a:defRPr b="0" i="0" sz="2700">
                <a:solidFill>
                  <a:schemeClr val="lt1"/>
                </a:solidFill>
                <a:latin typeface="Proxima Nova Extrabold"/>
                <a:ea typeface="Proxima Nova Extrabold"/>
                <a:cs typeface="Proxima Nova Extrabold"/>
                <a:sym typeface="Proxima Nova Extrabold"/>
              </a:defRPr>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text">
  <p:cSld name="Slide text">
    <p:spTree>
      <p:nvGrpSpPr>
        <p:cNvPr id="36" name="Shape 36"/>
        <p:cNvGrpSpPr/>
        <p:nvPr/>
      </p:nvGrpSpPr>
      <p:grpSpPr>
        <a:xfrm>
          <a:off x="0" y="0"/>
          <a:ext cx="0" cy="0"/>
          <a:chOff x="0" y="0"/>
          <a:chExt cx="0" cy="0"/>
        </a:xfrm>
      </p:grpSpPr>
      <p:pic>
        <p:nvPicPr>
          <p:cNvPr id="37" name="Google Shape;37;p59"/>
          <p:cNvPicPr preferRelativeResize="0"/>
          <p:nvPr/>
        </p:nvPicPr>
        <p:blipFill rotWithShape="1">
          <a:blip r:embed="rId2">
            <a:alphaModFix amt="3000"/>
          </a:blip>
          <a:srcRect b="0" l="0" r="0" t="0"/>
          <a:stretch/>
        </p:blipFill>
        <p:spPr>
          <a:xfrm>
            <a:off x="4396151" y="244719"/>
            <a:ext cx="4514849" cy="4514849"/>
          </a:xfrm>
          <a:prstGeom prst="rect">
            <a:avLst/>
          </a:prstGeom>
          <a:noFill/>
          <a:ln>
            <a:noFill/>
          </a:ln>
        </p:spPr>
      </p:pic>
      <p:sp>
        <p:nvSpPr>
          <p:cNvPr id="38" name="Google Shape;38;p59"/>
          <p:cNvSpPr txBox="1"/>
          <p:nvPr/>
        </p:nvSpPr>
        <p:spPr>
          <a:xfrm>
            <a:off x="1047750" y="41910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39" name="Google Shape;39;p59"/>
          <p:cNvSpPr txBox="1"/>
          <p:nvPr>
            <p:ph idx="1" type="body"/>
          </p:nvPr>
        </p:nvSpPr>
        <p:spPr>
          <a:xfrm>
            <a:off x="628649" y="1501673"/>
            <a:ext cx="6545874" cy="2358596"/>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900"/>
              </a:spcBef>
              <a:spcAft>
                <a:spcPts val="0"/>
              </a:spcAft>
              <a:buClr>
                <a:schemeClr val="dk1"/>
              </a:buClr>
              <a:buSzPts val="1800"/>
              <a:buFont typeface="Arial"/>
              <a:buNone/>
              <a:defRPr sz="1800"/>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40" name="Google Shape;40;p59"/>
          <p:cNvSpPr txBox="1"/>
          <p:nvPr>
            <p:ph idx="2" type="body"/>
          </p:nvPr>
        </p:nvSpPr>
        <p:spPr>
          <a:xfrm>
            <a:off x="628649" y="655225"/>
            <a:ext cx="4578909" cy="467678"/>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41" name="Google Shape;41;p59"/>
          <p:cNvSpPr txBox="1"/>
          <p:nvPr/>
        </p:nvSpPr>
        <p:spPr>
          <a:xfrm>
            <a:off x="1537398" y="467249"/>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42" name="Google Shape;42;p59"/>
          <p:cNvSpPr txBox="1"/>
          <p:nvPr>
            <p:ph idx="3" type="body"/>
          </p:nvPr>
        </p:nvSpPr>
        <p:spPr>
          <a:xfrm>
            <a:off x="628650" y="168595"/>
            <a:ext cx="4581956" cy="566738"/>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300"/>
              </a:spcBef>
              <a:spcAft>
                <a:spcPts val="0"/>
              </a:spcAft>
              <a:buSzPts val="1980"/>
              <a:buNone/>
              <a:defRPr b="1" i="0" sz="3000">
                <a:latin typeface="Proxima Nova Extrabold"/>
                <a:ea typeface="Proxima Nova Extrabold"/>
                <a:cs typeface="Proxima Nova Extrabold"/>
                <a:sym typeface="Proxima Nova Extrabold"/>
              </a:defRPr>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pic>
        <p:nvPicPr>
          <p:cNvPr id="43" name="Google Shape;43;p59"/>
          <p:cNvPicPr preferRelativeResize="0"/>
          <p:nvPr/>
        </p:nvPicPr>
        <p:blipFill rotWithShape="1">
          <a:blip r:embed="rId3">
            <a:alphaModFix/>
          </a:blip>
          <a:srcRect b="0" l="0" r="0" t="0"/>
          <a:stretch/>
        </p:blipFill>
        <p:spPr>
          <a:xfrm>
            <a:off x="420933" y="242534"/>
            <a:ext cx="207714" cy="322169"/>
          </a:xfrm>
          <a:prstGeom prst="rect">
            <a:avLst/>
          </a:prstGeom>
          <a:noFill/>
          <a:ln>
            <a:noFill/>
          </a:ln>
        </p:spPr>
      </p:pic>
      <p:sp>
        <p:nvSpPr>
          <p:cNvPr id="44" name="Google Shape;44;p59"/>
          <p:cNvSpPr txBox="1"/>
          <p:nvPr/>
        </p:nvSpPr>
        <p:spPr>
          <a:xfrm>
            <a:off x="1350169" y="4854179"/>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45" name="Google Shape;45;p59"/>
          <p:cNvSpPr txBox="1"/>
          <p:nvPr/>
        </p:nvSpPr>
        <p:spPr>
          <a:xfrm>
            <a:off x="1350169" y="4768454"/>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text without background">
  <p:cSld name="Slide text without background">
    <p:spTree>
      <p:nvGrpSpPr>
        <p:cNvPr id="46" name="Shape 46"/>
        <p:cNvGrpSpPr/>
        <p:nvPr/>
      </p:nvGrpSpPr>
      <p:grpSpPr>
        <a:xfrm>
          <a:off x="0" y="0"/>
          <a:ext cx="0" cy="0"/>
          <a:chOff x="0" y="0"/>
          <a:chExt cx="0" cy="0"/>
        </a:xfrm>
      </p:grpSpPr>
      <p:sp>
        <p:nvSpPr>
          <p:cNvPr id="47" name="Google Shape;47;p60"/>
          <p:cNvSpPr txBox="1"/>
          <p:nvPr/>
        </p:nvSpPr>
        <p:spPr>
          <a:xfrm>
            <a:off x="1296237" y="-75363"/>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48" name="Google Shape;48;p60"/>
          <p:cNvSpPr txBox="1"/>
          <p:nvPr/>
        </p:nvSpPr>
        <p:spPr>
          <a:xfrm>
            <a:off x="2133600" y="203835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49" name="Google Shape;49;p60"/>
          <p:cNvSpPr txBox="1"/>
          <p:nvPr/>
        </p:nvSpPr>
        <p:spPr>
          <a:xfrm>
            <a:off x="1781175" y="481965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50" name="Google Shape;50;p60"/>
          <p:cNvSpPr txBox="1"/>
          <p:nvPr/>
        </p:nvSpPr>
        <p:spPr>
          <a:xfrm>
            <a:off x="1514789" y="414494"/>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51" name="Google Shape;51;p60"/>
          <p:cNvSpPr txBox="1"/>
          <p:nvPr>
            <p:ph idx="1" type="body"/>
          </p:nvPr>
        </p:nvSpPr>
        <p:spPr>
          <a:xfrm>
            <a:off x="628650" y="168595"/>
            <a:ext cx="4581956" cy="566738"/>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300"/>
              </a:spcBef>
              <a:spcAft>
                <a:spcPts val="0"/>
              </a:spcAft>
              <a:buSzPts val="1980"/>
              <a:buNone/>
              <a:defRPr b="1" i="0" sz="3000">
                <a:latin typeface="Proxima Nova Extrabold"/>
                <a:ea typeface="Proxima Nova Extrabold"/>
                <a:cs typeface="Proxima Nova Extrabold"/>
                <a:sym typeface="Proxima Nova Extrabold"/>
              </a:defRPr>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52" name="Google Shape;52;p60"/>
          <p:cNvSpPr txBox="1"/>
          <p:nvPr>
            <p:ph idx="2" type="body"/>
          </p:nvPr>
        </p:nvSpPr>
        <p:spPr>
          <a:xfrm>
            <a:off x="628649" y="655225"/>
            <a:ext cx="4578909" cy="467678"/>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53" name="Google Shape;53;p60"/>
          <p:cNvSpPr txBox="1"/>
          <p:nvPr>
            <p:ph idx="3" type="body"/>
          </p:nvPr>
        </p:nvSpPr>
        <p:spPr>
          <a:xfrm>
            <a:off x="628649" y="1501673"/>
            <a:ext cx="6545874" cy="2358596"/>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900"/>
              </a:spcBef>
              <a:spcAft>
                <a:spcPts val="0"/>
              </a:spcAft>
              <a:buClr>
                <a:schemeClr val="dk1"/>
              </a:buClr>
              <a:buSzPts val="1800"/>
              <a:buFont typeface="Arial"/>
              <a:buNone/>
              <a:defRPr sz="1800"/>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pic>
        <p:nvPicPr>
          <p:cNvPr id="54" name="Google Shape;54;p60"/>
          <p:cNvPicPr preferRelativeResize="0"/>
          <p:nvPr/>
        </p:nvPicPr>
        <p:blipFill rotWithShape="1">
          <a:blip r:embed="rId2">
            <a:alphaModFix/>
          </a:blip>
          <a:srcRect b="0" l="0" r="0" t="0"/>
          <a:stretch/>
        </p:blipFill>
        <p:spPr>
          <a:xfrm>
            <a:off x="420933" y="242534"/>
            <a:ext cx="207714" cy="322169"/>
          </a:xfrm>
          <a:prstGeom prst="rect">
            <a:avLst/>
          </a:prstGeom>
          <a:noFill/>
          <a:ln>
            <a:noFill/>
          </a:ln>
        </p:spPr>
      </p:pic>
      <p:sp>
        <p:nvSpPr>
          <p:cNvPr id="55" name="Google Shape;55;p60"/>
          <p:cNvSpPr txBox="1"/>
          <p:nvPr/>
        </p:nvSpPr>
        <p:spPr>
          <a:xfrm>
            <a:off x="480701" y="954992"/>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object" type="obj">
  <p:cSld name="OBJECT">
    <p:spTree>
      <p:nvGrpSpPr>
        <p:cNvPr id="56" name="Shape 56"/>
        <p:cNvGrpSpPr/>
        <p:nvPr/>
      </p:nvGrpSpPr>
      <p:grpSpPr>
        <a:xfrm>
          <a:off x="0" y="0"/>
          <a:ext cx="0" cy="0"/>
          <a:chOff x="0" y="0"/>
          <a:chExt cx="0" cy="0"/>
        </a:xfrm>
      </p:grpSpPr>
      <p:sp>
        <p:nvSpPr>
          <p:cNvPr id="57" name="Google Shape;57;p61"/>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lvl1pPr lvl="0" algn="l">
              <a:lnSpc>
                <a:spcPct val="102702"/>
              </a:lnSpc>
              <a:spcBef>
                <a:spcPts val="0"/>
              </a:spcBef>
              <a:spcAft>
                <a:spcPts val="0"/>
              </a:spcAft>
              <a:buClr>
                <a:schemeClr val="dk1"/>
              </a:buClr>
              <a:buSzPts val="4400"/>
              <a:buFont typeface="Calibri"/>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61"/>
          <p:cNvSpPr txBox="1"/>
          <p:nvPr>
            <p:ph idx="1" type="body"/>
          </p:nvPr>
        </p:nvSpPr>
        <p:spPr>
          <a:xfrm>
            <a:off x="457200" y="1200151"/>
            <a:ext cx="8229600" cy="3110400"/>
          </a:xfrm>
          <a:prstGeom prst="rect">
            <a:avLst/>
          </a:prstGeom>
          <a:noFill/>
          <a:ln>
            <a:noFill/>
          </a:ln>
        </p:spPr>
        <p:txBody>
          <a:bodyPr anchorCtr="0" anchor="t" bIns="45700" lIns="91425" spcFirstLastPara="1" rIns="91425" wrap="square" tIns="45700">
            <a:noAutofit/>
          </a:bodyPr>
          <a:lstStyle>
            <a:lvl1pPr indent="-411480" lvl="0" marL="457200" algn="l">
              <a:lnSpc>
                <a:spcPct val="90000"/>
              </a:lnSpc>
              <a:spcBef>
                <a:spcPts val="640"/>
              </a:spcBef>
              <a:spcAft>
                <a:spcPts val="0"/>
              </a:spcAft>
              <a:buClr>
                <a:schemeClr val="dk1"/>
              </a:buClr>
              <a:buSzPts val="2880"/>
              <a:buFont typeface="Calibri"/>
              <a:buChar char="•"/>
              <a:defRPr/>
            </a:lvl1pPr>
            <a:lvl2pPr indent="-406400" lvl="1" marL="914400" algn="l">
              <a:lnSpc>
                <a:spcPct val="90000"/>
              </a:lnSpc>
              <a:spcBef>
                <a:spcPts val="560"/>
              </a:spcBef>
              <a:spcAft>
                <a:spcPts val="0"/>
              </a:spcAft>
              <a:buClr>
                <a:schemeClr val="dk1"/>
              </a:buClr>
              <a:buSzPts val="2800"/>
              <a:buFont typeface="Courier New"/>
              <a:buChar char="o"/>
              <a:defRPr/>
            </a:lvl2pPr>
            <a:lvl3pPr indent="-381000" lvl="2" marL="1371600" algn="l">
              <a:lnSpc>
                <a:spcPct val="90000"/>
              </a:lnSpc>
              <a:spcBef>
                <a:spcPts val="480"/>
              </a:spcBef>
              <a:spcAft>
                <a:spcPts val="0"/>
              </a:spcAft>
              <a:buClr>
                <a:schemeClr val="dk1"/>
              </a:buClr>
              <a:buSzPts val="2400"/>
              <a:buFont typeface="Arial"/>
              <a:buChar char="•"/>
              <a:defRPr/>
            </a:lvl3pPr>
            <a:lvl4pPr indent="-342900" lvl="3" marL="1828800" algn="l">
              <a:lnSpc>
                <a:spcPct val="90000"/>
              </a:lnSpc>
              <a:spcBef>
                <a:spcPts val="360"/>
              </a:spcBef>
              <a:spcAft>
                <a:spcPts val="0"/>
              </a:spcAft>
              <a:buClr>
                <a:schemeClr val="dk1"/>
              </a:buClr>
              <a:buSzPts val="1800"/>
              <a:buChar char="●"/>
              <a:defRPr/>
            </a:lvl4pPr>
            <a:lvl5pPr indent="-342900" lvl="4" marL="2286000" algn="l">
              <a:lnSpc>
                <a:spcPct val="90000"/>
              </a:lnSpc>
              <a:spcBef>
                <a:spcPts val="360"/>
              </a:spcBef>
              <a:spcAft>
                <a:spcPts val="0"/>
              </a:spcAft>
              <a:buClr>
                <a:schemeClr val="dk1"/>
              </a:buClr>
              <a:buSzPts val="1800"/>
              <a:buChar char="○"/>
              <a:defRPr/>
            </a:lvl5pPr>
            <a:lvl6pPr indent="-342900" lvl="5" marL="2743200" algn="l">
              <a:lnSpc>
                <a:spcPct val="90000"/>
              </a:lnSpc>
              <a:spcBef>
                <a:spcPts val="360"/>
              </a:spcBef>
              <a:spcAft>
                <a:spcPts val="0"/>
              </a:spcAft>
              <a:buClr>
                <a:schemeClr val="dk1"/>
              </a:buClr>
              <a:buSzPts val="1800"/>
              <a:buChar char="■"/>
              <a:defRPr/>
            </a:lvl6pPr>
            <a:lvl7pPr indent="-342900" lvl="6" marL="3200400" algn="l">
              <a:lnSpc>
                <a:spcPct val="90000"/>
              </a:lnSpc>
              <a:spcBef>
                <a:spcPts val="360"/>
              </a:spcBef>
              <a:spcAft>
                <a:spcPts val="0"/>
              </a:spcAft>
              <a:buClr>
                <a:schemeClr val="dk1"/>
              </a:buClr>
              <a:buSzPts val="1800"/>
              <a:buChar char="●"/>
              <a:defRPr/>
            </a:lvl7pPr>
            <a:lvl8pPr indent="-342900" lvl="7" marL="3657600" algn="l">
              <a:lnSpc>
                <a:spcPct val="90000"/>
              </a:lnSpc>
              <a:spcBef>
                <a:spcPts val="360"/>
              </a:spcBef>
              <a:spcAft>
                <a:spcPts val="0"/>
              </a:spcAft>
              <a:buClr>
                <a:schemeClr val="dk1"/>
              </a:buClr>
              <a:buSzPts val="1800"/>
              <a:buChar char="○"/>
              <a:defRPr/>
            </a:lvl8pPr>
            <a:lvl9pPr indent="-342900" lvl="8" marL="4114800" algn="l">
              <a:lnSpc>
                <a:spcPct val="90000"/>
              </a:lnSpc>
              <a:spcBef>
                <a:spcPts val="360"/>
              </a:spcBef>
              <a:spcAft>
                <a:spcPts val="0"/>
              </a:spcAft>
              <a:buClr>
                <a:schemeClr val="dk1"/>
              </a:buClr>
              <a:buSzPts val="1800"/>
              <a:buChar char="■"/>
              <a:defRPr/>
            </a:lvl9pPr>
          </a:lstStyle>
          <a:p/>
        </p:txBody>
      </p:sp>
      <p:sp>
        <p:nvSpPr>
          <p:cNvPr id="59" name="Google Shape;59;p61"/>
          <p:cNvSpPr txBox="1"/>
          <p:nvPr>
            <p:ph idx="12" type="sldNum"/>
          </p:nvPr>
        </p:nvSpPr>
        <p:spPr>
          <a:xfrm>
            <a:off x="6552947" y="4731990"/>
            <a:ext cx="2133600" cy="2739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900"/>
              <a:buNone/>
              <a:defRPr b="0" i="0" sz="900" u="none" cap="none" strike="noStrike">
                <a:solidFill>
                  <a:srgbClr val="7F7F7F"/>
                </a:solidFill>
                <a:latin typeface="Arial"/>
                <a:ea typeface="Arial"/>
                <a:cs typeface="Arial"/>
                <a:sym typeface="Arial"/>
              </a:defRPr>
            </a:lvl1pPr>
            <a:lvl2pPr indent="0" lvl="1" marL="0" algn="r">
              <a:lnSpc>
                <a:spcPct val="100000"/>
              </a:lnSpc>
              <a:spcBef>
                <a:spcPts val="0"/>
              </a:spcBef>
              <a:spcAft>
                <a:spcPts val="0"/>
              </a:spcAft>
              <a:buSzPts val="900"/>
              <a:buNone/>
              <a:defRPr b="0" i="0" sz="900" u="none" cap="none" strike="noStrike">
                <a:solidFill>
                  <a:srgbClr val="7F7F7F"/>
                </a:solidFill>
                <a:latin typeface="Arial"/>
                <a:ea typeface="Arial"/>
                <a:cs typeface="Arial"/>
                <a:sym typeface="Arial"/>
              </a:defRPr>
            </a:lvl2pPr>
            <a:lvl3pPr indent="0" lvl="2" marL="0" algn="r">
              <a:lnSpc>
                <a:spcPct val="100000"/>
              </a:lnSpc>
              <a:spcBef>
                <a:spcPts val="0"/>
              </a:spcBef>
              <a:spcAft>
                <a:spcPts val="0"/>
              </a:spcAft>
              <a:buSzPts val="900"/>
              <a:buNone/>
              <a:defRPr b="0" i="0" sz="900" u="none" cap="none" strike="noStrike">
                <a:solidFill>
                  <a:srgbClr val="7F7F7F"/>
                </a:solidFill>
                <a:latin typeface="Arial"/>
                <a:ea typeface="Arial"/>
                <a:cs typeface="Arial"/>
                <a:sym typeface="Arial"/>
              </a:defRPr>
            </a:lvl3pPr>
            <a:lvl4pPr indent="0" lvl="3" marL="0" algn="r">
              <a:lnSpc>
                <a:spcPct val="100000"/>
              </a:lnSpc>
              <a:spcBef>
                <a:spcPts val="0"/>
              </a:spcBef>
              <a:spcAft>
                <a:spcPts val="0"/>
              </a:spcAft>
              <a:buSzPts val="900"/>
              <a:buNone/>
              <a:defRPr b="0" i="0" sz="900" u="none" cap="none" strike="noStrike">
                <a:solidFill>
                  <a:srgbClr val="7F7F7F"/>
                </a:solidFill>
                <a:latin typeface="Arial"/>
                <a:ea typeface="Arial"/>
                <a:cs typeface="Arial"/>
                <a:sym typeface="Arial"/>
              </a:defRPr>
            </a:lvl4pPr>
            <a:lvl5pPr indent="0" lvl="4" marL="0" algn="r">
              <a:lnSpc>
                <a:spcPct val="100000"/>
              </a:lnSpc>
              <a:spcBef>
                <a:spcPts val="0"/>
              </a:spcBef>
              <a:spcAft>
                <a:spcPts val="0"/>
              </a:spcAft>
              <a:buSzPts val="900"/>
              <a:buNone/>
              <a:defRPr b="0" i="0" sz="900" u="none" cap="none" strike="noStrike">
                <a:solidFill>
                  <a:srgbClr val="7F7F7F"/>
                </a:solidFill>
                <a:latin typeface="Arial"/>
                <a:ea typeface="Arial"/>
                <a:cs typeface="Arial"/>
                <a:sym typeface="Arial"/>
              </a:defRPr>
            </a:lvl5pPr>
            <a:lvl6pPr indent="0" lvl="5" marL="0" algn="r">
              <a:lnSpc>
                <a:spcPct val="100000"/>
              </a:lnSpc>
              <a:spcBef>
                <a:spcPts val="0"/>
              </a:spcBef>
              <a:spcAft>
                <a:spcPts val="0"/>
              </a:spcAft>
              <a:buSzPts val="900"/>
              <a:buNone/>
              <a:defRPr b="0" i="0" sz="900" u="none" cap="none" strike="noStrike">
                <a:solidFill>
                  <a:srgbClr val="7F7F7F"/>
                </a:solidFill>
                <a:latin typeface="Arial"/>
                <a:ea typeface="Arial"/>
                <a:cs typeface="Arial"/>
                <a:sym typeface="Arial"/>
              </a:defRPr>
            </a:lvl6pPr>
            <a:lvl7pPr indent="0" lvl="6" marL="0" algn="r">
              <a:lnSpc>
                <a:spcPct val="100000"/>
              </a:lnSpc>
              <a:spcBef>
                <a:spcPts val="0"/>
              </a:spcBef>
              <a:spcAft>
                <a:spcPts val="0"/>
              </a:spcAft>
              <a:buSzPts val="900"/>
              <a:buNone/>
              <a:defRPr b="0" i="0" sz="900" u="none" cap="none" strike="noStrike">
                <a:solidFill>
                  <a:srgbClr val="7F7F7F"/>
                </a:solidFill>
                <a:latin typeface="Arial"/>
                <a:ea typeface="Arial"/>
                <a:cs typeface="Arial"/>
                <a:sym typeface="Arial"/>
              </a:defRPr>
            </a:lvl7pPr>
            <a:lvl8pPr indent="0" lvl="7" marL="0" algn="r">
              <a:lnSpc>
                <a:spcPct val="100000"/>
              </a:lnSpc>
              <a:spcBef>
                <a:spcPts val="0"/>
              </a:spcBef>
              <a:spcAft>
                <a:spcPts val="0"/>
              </a:spcAft>
              <a:buSzPts val="900"/>
              <a:buNone/>
              <a:defRPr b="0" i="0" sz="900" u="none" cap="none" strike="noStrike">
                <a:solidFill>
                  <a:srgbClr val="7F7F7F"/>
                </a:solidFill>
                <a:latin typeface="Arial"/>
                <a:ea typeface="Arial"/>
                <a:cs typeface="Arial"/>
                <a:sym typeface="Arial"/>
              </a:defRPr>
            </a:lvl8pPr>
            <a:lvl9pPr indent="0" lvl="8" marL="0" algn="r">
              <a:lnSpc>
                <a:spcPct val="100000"/>
              </a:lnSpc>
              <a:spcBef>
                <a:spcPts val="0"/>
              </a:spcBef>
              <a:spcAft>
                <a:spcPts val="0"/>
              </a:spcAft>
              <a:buSzPts val="900"/>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52"/>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2pPr>
            <a:lvl3pPr lvl="2"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3pPr>
            <a:lvl4pPr lvl="3"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4pPr>
            <a:lvl5pPr lvl="4"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5pPr>
            <a:lvl6pPr lvl="5"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6pPr>
            <a:lvl7pPr lvl="6"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7pPr>
            <a:lvl8pPr lvl="7"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8pPr>
            <a:lvl9pPr lvl="8"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9pPr>
          </a:lstStyle>
          <a:p/>
        </p:txBody>
      </p:sp>
      <p:sp>
        <p:nvSpPr>
          <p:cNvPr id="7" name="Google Shape;7;p52"/>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Proxima Nova"/>
              <a:buChar char="•"/>
              <a:defRPr b="0" i="0" sz="2200" u="none" cap="none" strike="noStrike">
                <a:solidFill>
                  <a:schemeClr val="dk1"/>
                </a:solidFill>
                <a:latin typeface="Proxima Nova"/>
                <a:ea typeface="Proxima Nova"/>
                <a:cs typeface="Proxima Nova"/>
                <a:sym typeface="Proxima Nova"/>
              </a:defRPr>
            </a:lvl1pPr>
            <a:lvl2pPr indent="-326390" lvl="1" marL="914400" marR="0" rtl="0" algn="l">
              <a:lnSpc>
                <a:spcPct val="90000"/>
              </a:lnSpc>
              <a:spcBef>
                <a:spcPts val="300"/>
              </a:spcBef>
              <a:spcAft>
                <a:spcPts val="0"/>
              </a:spcAft>
              <a:buClr>
                <a:srgbClr val="7F7F7F"/>
              </a:buClr>
              <a:buSzPts val="1540"/>
              <a:buFont typeface="Proxima Nova"/>
              <a:buChar char="•"/>
              <a:defRPr b="0" i="0" sz="2200" u="none" cap="none" strike="noStrike">
                <a:solidFill>
                  <a:srgbClr val="7F7F7F"/>
                </a:solidFill>
                <a:latin typeface="Proxima Nova"/>
                <a:ea typeface="Proxima Nova"/>
                <a:cs typeface="Proxima Nova"/>
                <a:sym typeface="Proxima Nova"/>
              </a:defRPr>
            </a:lvl2pPr>
            <a:lvl3pPr indent="-342900" lvl="2" marL="13716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3pPr>
            <a:lvl4pPr indent="-323850" lvl="3" marL="1828800" marR="0" rtl="0" algn="l">
              <a:lnSpc>
                <a:spcPct val="90000"/>
              </a:lnSpc>
              <a:spcBef>
                <a:spcPts val="300"/>
              </a:spcBef>
              <a:spcAft>
                <a:spcPts val="0"/>
              </a:spcAft>
              <a:buClr>
                <a:schemeClr val="dk1"/>
              </a:buClr>
              <a:buSzPts val="1500"/>
              <a:buFont typeface="Proxima Nova"/>
              <a:buChar char="•"/>
              <a:defRPr b="0" i="0" sz="2000" u="none" cap="none" strike="noStrike">
                <a:solidFill>
                  <a:schemeClr val="dk1"/>
                </a:solidFill>
                <a:latin typeface="Proxima Nova"/>
                <a:ea typeface="Proxima Nova"/>
                <a:cs typeface="Proxima Nova"/>
                <a:sym typeface="Proxima Nova"/>
              </a:defRPr>
            </a:lvl4pPr>
            <a:lvl5pPr indent="-342900" lvl="4" marL="22860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5pPr>
            <a:lvl6pPr indent="-342900" lvl="5" marL="27432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6pPr>
            <a:lvl7pPr indent="-342900" lvl="6" marL="32004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7pPr>
            <a:lvl8pPr indent="-342900" lvl="7" marL="36576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8pPr>
            <a:lvl9pPr indent="-342900" lvl="8" marL="41148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9pPr>
          </a:lstStyle>
          <a:p/>
        </p:txBody>
      </p:sp>
      <p:sp>
        <p:nvSpPr>
          <p:cNvPr id="8" name="Google Shape;8;p52"/>
          <p:cNvSpPr txBox="1"/>
          <p:nvPr>
            <p:ph idx="10" type="dt"/>
          </p:nvPr>
        </p:nvSpPr>
        <p:spPr>
          <a:xfrm>
            <a:off x="3050875" y="4752000"/>
            <a:ext cx="900000" cy="270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 name="Google Shape;9;p52"/>
          <p:cNvSpPr txBox="1"/>
          <p:nvPr>
            <p:ph idx="11" type="ftr"/>
          </p:nvPr>
        </p:nvSpPr>
        <p:spPr>
          <a:xfrm>
            <a:off x="3993393" y="4752000"/>
            <a:ext cx="1890000" cy="270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52"/>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31.png"/><Relationship Id="rId7" Type="http://schemas.openxmlformats.org/officeDocument/2006/relationships/hyperlink" Target="http://www.citybycity.com/"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comments" Target="../comments/commen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comments" Target="../comments/commen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8.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1.png"/><Relationship Id="rId4" Type="http://schemas.openxmlformats.org/officeDocument/2006/relationships/image" Target="../media/image36.png"/><Relationship Id="rId5" Type="http://schemas.openxmlformats.org/officeDocument/2006/relationships/image" Target="../media/image42.png"/><Relationship Id="rId6" Type="http://schemas.openxmlformats.org/officeDocument/2006/relationships/image" Target="../media/image39.png"/><Relationship Id="rId7"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3.png"/><Relationship Id="rId4" Type="http://schemas.openxmlformats.org/officeDocument/2006/relationships/image" Target="../media/image40.png"/><Relationship Id="rId5"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5.png"/><Relationship Id="rId4" Type="http://schemas.openxmlformats.org/officeDocument/2006/relationships/hyperlink" Target="https://www.w3.org/TR/vocab-ssn/"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s://www.fiware4water.eu/" TargetMode="External"/><Relationship Id="rId4" Type="http://schemas.openxmlformats.org/officeDocument/2006/relationships/image" Target="../media/image48.png"/><Relationship Id="rId5" Type="http://schemas.openxmlformats.org/officeDocument/2006/relationships/image" Target="../media/image52.png"/><Relationship Id="rId6"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8.png"/><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6.png"/><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6.png"/><Relationship Id="rId4" Type="http://schemas.openxmlformats.org/officeDocument/2006/relationships/image" Target="../media/image51.png"/><Relationship Id="rId5" Type="http://schemas.openxmlformats.org/officeDocument/2006/relationships/image" Target="../media/image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6.png"/><Relationship Id="rId4" Type="http://schemas.openxmlformats.org/officeDocument/2006/relationships/image" Target="../media/image50.png"/><Relationship Id="rId5" Type="http://schemas.openxmlformats.org/officeDocument/2006/relationships/image" Target="../media/image5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6.png"/><Relationship Id="rId4" Type="http://schemas.openxmlformats.org/officeDocument/2006/relationships/image" Target="../media/image50.png"/><Relationship Id="rId5" Type="http://schemas.openxmlformats.org/officeDocument/2006/relationships/image" Target="../media/image5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6.png"/><Relationship Id="rId4" Type="http://schemas.openxmlformats.org/officeDocument/2006/relationships/image" Target="../media/image51.png"/><Relationship Id="rId5" Type="http://schemas.openxmlformats.org/officeDocument/2006/relationships/image" Target="../media/image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overheid.vlaanderen.be/opleiding/oslo-air-and-water-mode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3.png"/><Relationship Id="rId4" Type="http://schemas.openxmlformats.org/officeDocument/2006/relationships/hyperlink" Target="https://github.com/Informatievlaanderen/OSLOthema-airAndWater"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omments" Target="../comments/commen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comments" Target="../comments/comment3.xml"/><Relationship Id="rId4" Type="http://schemas.openxmlformats.org/officeDocument/2006/relationships/image" Target="../media/image16.png"/><Relationship Id="rId5"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27.png"/><Relationship Id="rId5"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grpSp>
        <p:nvGrpSpPr>
          <p:cNvPr id="134" name="Google Shape;134;p1"/>
          <p:cNvGrpSpPr/>
          <p:nvPr/>
        </p:nvGrpSpPr>
        <p:grpSpPr>
          <a:xfrm>
            <a:off x="-177800" y="-135466"/>
            <a:ext cx="6828631" cy="5427134"/>
            <a:chOff x="0" y="0"/>
            <a:chExt cx="8134350" cy="6858001"/>
          </a:xfrm>
        </p:grpSpPr>
        <p:sp>
          <p:nvSpPr>
            <p:cNvPr id="135" name="Google Shape;135;p1"/>
            <p:cNvSpPr/>
            <p:nvPr/>
          </p:nvSpPr>
          <p:spPr>
            <a:xfrm>
              <a:off x="4057650" y="1"/>
              <a:ext cx="4076700" cy="6858000"/>
            </a:xfrm>
            <a:prstGeom prst="trapezoid">
              <a:avLst>
                <a:gd fmla="val 2686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36" name="Google Shape;136;p1"/>
            <p:cNvSpPr/>
            <p:nvPr/>
          </p:nvSpPr>
          <p:spPr>
            <a:xfrm>
              <a:off x="0" y="0"/>
              <a:ext cx="5295900" cy="685799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sp>
        <p:nvSpPr>
          <p:cNvPr id="137" name="Google Shape;137;p1"/>
          <p:cNvSpPr txBox="1"/>
          <p:nvPr/>
        </p:nvSpPr>
        <p:spPr>
          <a:xfrm>
            <a:off x="511351" y="1310795"/>
            <a:ext cx="5612553" cy="1390149"/>
          </a:xfrm>
          <a:prstGeom prst="rect">
            <a:avLst/>
          </a:prstGeom>
          <a:noFill/>
          <a:ln>
            <a:noFill/>
          </a:ln>
        </p:spPr>
        <p:txBody>
          <a:bodyPr anchorCtr="0" anchor="b" bIns="45700" lIns="91425" spcFirstLastPara="1" rIns="91425" wrap="square" tIns="45700">
            <a:normAutofit/>
          </a:bodyPr>
          <a:lstStyle/>
          <a:p>
            <a:pPr indent="0" lvl="0" marL="0" marR="0" rtl="0" algn="l">
              <a:lnSpc>
                <a:spcPct val="158343"/>
              </a:lnSpc>
              <a:spcBef>
                <a:spcPts val="0"/>
              </a:spcBef>
              <a:spcAft>
                <a:spcPts val="0"/>
              </a:spcAft>
              <a:buClr>
                <a:srgbClr val="000000"/>
              </a:buClr>
              <a:buSzPts val="3200"/>
              <a:buFont typeface="Arial"/>
              <a:buNone/>
            </a:pPr>
            <a:r>
              <a:rPr b="0" i="0" lang="en-GB" sz="3200" u="none" cap="none" strike="noStrike">
                <a:solidFill>
                  <a:schemeClr val="dk1"/>
                </a:solidFill>
                <a:latin typeface="Arial"/>
                <a:ea typeface="Arial"/>
                <a:cs typeface="Arial"/>
                <a:sym typeface="Arial"/>
              </a:rPr>
              <a:t>OSLO Air and Water:</a:t>
            </a:r>
            <a:endParaRPr/>
          </a:p>
          <a:p>
            <a:pPr indent="0" lvl="0" marL="0" marR="0" rtl="0" algn="l">
              <a:lnSpc>
                <a:spcPct val="158343"/>
              </a:lnSpc>
              <a:spcBef>
                <a:spcPts val="0"/>
              </a:spcBef>
              <a:spcAft>
                <a:spcPts val="0"/>
              </a:spcAft>
              <a:buClr>
                <a:srgbClr val="000000"/>
              </a:buClr>
              <a:buSzPts val="3200"/>
              <a:buFont typeface="Arial"/>
              <a:buNone/>
            </a:pPr>
            <a:r>
              <a:rPr b="0" i="0" lang="en-GB" sz="3200" u="none" cap="none" strike="noStrike">
                <a:solidFill>
                  <a:schemeClr val="dk1"/>
                </a:solidFill>
                <a:latin typeface="Arial"/>
                <a:ea typeface="Arial"/>
                <a:cs typeface="Arial"/>
                <a:sym typeface="Arial"/>
              </a:rPr>
              <a:t>Business Working Group</a:t>
            </a:r>
            <a:endParaRPr/>
          </a:p>
        </p:txBody>
      </p:sp>
      <p:sp>
        <p:nvSpPr>
          <p:cNvPr id="138" name="Google Shape;138;p1"/>
          <p:cNvSpPr txBox="1"/>
          <p:nvPr/>
        </p:nvSpPr>
        <p:spPr>
          <a:xfrm>
            <a:off x="492411" y="3109297"/>
            <a:ext cx="7070100" cy="79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GB" sz="1550" u="none" cap="none" strike="noStrike">
                <a:solidFill>
                  <a:srgbClr val="000000"/>
                </a:solidFill>
                <a:latin typeface="Arial"/>
                <a:ea typeface="Arial"/>
                <a:cs typeface="Arial"/>
                <a:sym typeface="Arial"/>
              </a:rPr>
              <a:t>Welcome!</a:t>
            </a:r>
            <a:br>
              <a:rPr b="0" i="0" lang="en-GB" sz="1550" u="none" cap="none" strike="noStrike">
                <a:solidFill>
                  <a:srgbClr val="000000"/>
                </a:solidFill>
                <a:latin typeface="Arial"/>
                <a:ea typeface="Arial"/>
                <a:cs typeface="Arial"/>
                <a:sym typeface="Arial"/>
              </a:rPr>
            </a:br>
            <a:endParaRPr b="0" i="0" sz="15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Thursday December 17 2020</a:t>
            </a:r>
            <a:endParaRPr b="0" i="0" sz="1200" u="none" cap="none" strike="noStrike">
              <a:solidFill>
                <a:srgbClr val="000000"/>
              </a:solidFill>
              <a:latin typeface="Arial"/>
              <a:ea typeface="Arial"/>
              <a:cs typeface="Arial"/>
              <a:sym typeface="Arial"/>
            </a:endParaRPr>
          </a:p>
        </p:txBody>
      </p:sp>
      <p:sp>
        <p:nvSpPr>
          <p:cNvPr id="139" name="Google Shape;139;p1"/>
          <p:cNvSpPr txBox="1"/>
          <p:nvPr/>
        </p:nvSpPr>
        <p:spPr>
          <a:xfrm>
            <a:off x="499135" y="3848580"/>
            <a:ext cx="4773300" cy="26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Virtu</a:t>
            </a:r>
            <a:r>
              <a:rPr lang="en-GB"/>
              <a:t>al</a:t>
            </a:r>
            <a:r>
              <a:rPr b="0" i="0" lang="en-GB" sz="1400" u="none" cap="none" strike="noStrike">
                <a:solidFill>
                  <a:srgbClr val="000000"/>
                </a:solidFill>
                <a:latin typeface="Arial"/>
                <a:ea typeface="Arial"/>
                <a:cs typeface="Arial"/>
                <a:sym typeface="Arial"/>
              </a:rPr>
              <a:t> working group – Microsoft Teams</a:t>
            </a:r>
            <a:endParaRPr/>
          </a:p>
        </p:txBody>
      </p:sp>
      <p:pic>
        <p:nvPicPr>
          <p:cNvPr id="140" name="Google Shape;140;p1"/>
          <p:cNvPicPr preferRelativeResize="0"/>
          <p:nvPr/>
        </p:nvPicPr>
        <p:blipFill rotWithShape="1">
          <a:blip r:embed="rId3">
            <a:alphaModFix/>
          </a:blip>
          <a:srcRect b="0" l="5325" r="0" t="0"/>
          <a:stretch/>
        </p:blipFill>
        <p:spPr>
          <a:xfrm>
            <a:off x="499135" y="273306"/>
            <a:ext cx="1828550" cy="734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b97e62618b_0_13"/>
          <p:cNvSpPr txBox="1"/>
          <p:nvPr/>
        </p:nvSpPr>
        <p:spPr>
          <a:xfrm>
            <a:off x="628650" y="273850"/>
            <a:ext cx="82596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GB" sz="3100"/>
              <a:t>Different “levels of information”</a:t>
            </a:r>
            <a:endParaRPr b="1" i="0" sz="31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8"/>
          <p:cNvSpPr txBox="1"/>
          <p:nvPr>
            <p:ph idx="1" type="body"/>
          </p:nvPr>
        </p:nvSpPr>
        <p:spPr>
          <a:xfrm>
            <a:off x="794091" y="3483293"/>
            <a:ext cx="2271662" cy="882716"/>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300"/>
              </a:spcBef>
              <a:spcAft>
                <a:spcPts val="0"/>
              </a:spcAft>
              <a:buSzPts val="1980"/>
              <a:buNone/>
            </a:pPr>
            <a:r>
              <a:rPr lang="en-GB"/>
              <a:t>Technical Architect</a:t>
            </a:r>
            <a:endParaRPr/>
          </a:p>
          <a:p>
            <a:pPr indent="0" lvl="0" marL="0" rtl="0" algn="l">
              <a:lnSpc>
                <a:spcPct val="90000"/>
              </a:lnSpc>
              <a:spcBef>
                <a:spcPts val="300"/>
              </a:spcBef>
              <a:spcAft>
                <a:spcPts val="0"/>
              </a:spcAft>
              <a:buSzPts val="1980"/>
              <a:buNone/>
            </a:pPr>
            <a:r>
              <a:rPr lang="en-GB"/>
              <a:t>gert@oascities.org</a:t>
            </a:r>
            <a:endParaRPr/>
          </a:p>
        </p:txBody>
      </p:sp>
      <p:sp>
        <p:nvSpPr>
          <p:cNvPr id="240" name="Google Shape;240;p8"/>
          <p:cNvSpPr txBox="1"/>
          <p:nvPr>
            <p:ph idx="2" type="body"/>
          </p:nvPr>
        </p:nvSpPr>
        <p:spPr>
          <a:xfrm>
            <a:off x="795476" y="3108493"/>
            <a:ext cx="3476078" cy="382356"/>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300"/>
              </a:spcBef>
              <a:spcAft>
                <a:spcPts val="0"/>
              </a:spcAft>
              <a:buSzPts val="1980"/>
              <a:buNone/>
            </a:pPr>
            <a:r>
              <a:rPr lang="en-GB"/>
              <a:t>Gert De Tant</a:t>
            </a:r>
            <a:endParaRPr/>
          </a:p>
        </p:txBody>
      </p:sp>
      <p:sp>
        <p:nvSpPr>
          <p:cNvPr id="241" name="Google Shape;241;p8"/>
          <p:cNvSpPr txBox="1"/>
          <p:nvPr>
            <p:ph idx="3" type="body"/>
          </p:nvPr>
        </p:nvSpPr>
        <p:spPr>
          <a:xfrm>
            <a:off x="494576" y="135899"/>
            <a:ext cx="8423909" cy="2236634"/>
          </a:xfrm>
          <a:prstGeom prst="rect">
            <a:avLst/>
          </a:prstGeom>
          <a:noFill/>
          <a:ln>
            <a:noFill/>
          </a:ln>
        </p:spPr>
        <p:txBody>
          <a:bodyPr anchorCtr="0" anchor="t" bIns="36000" lIns="91425" spcFirstLastPara="1" rIns="91425" wrap="square" tIns="91425">
            <a:noAutofit/>
          </a:bodyPr>
          <a:lstStyle/>
          <a:p>
            <a:pPr indent="0" lvl="0" marL="0" rtl="0" algn="l">
              <a:lnSpc>
                <a:spcPct val="100000"/>
              </a:lnSpc>
              <a:spcBef>
                <a:spcPts val="0"/>
              </a:spcBef>
              <a:spcAft>
                <a:spcPts val="0"/>
              </a:spcAft>
              <a:buSzPts val="1980"/>
              <a:buNone/>
            </a:pPr>
            <a:r>
              <a:rPr b="0" lang="en-GB" sz="4950">
                <a:solidFill>
                  <a:srgbClr val="FFFFFF"/>
                </a:solidFill>
              </a:rPr>
              <a:t>OASC Minimal Interoperability Mechanisms</a:t>
            </a:r>
            <a:br>
              <a:rPr b="0" lang="en-GB" sz="5400">
                <a:solidFill>
                  <a:srgbClr val="94D4EE"/>
                </a:solidFill>
              </a:rPr>
            </a:br>
            <a:r>
              <a:rPr b="0" lang="en-GB" sz="2400">
                <a:solidFill>
                  <a:srgbClr val="94D4EE"/>
                </a:solidFill>
              </a:rPr>
              <a:t>Enabling green-digital services for cities and communities</a:t>
            </a:r>
            <a:endParaRPr b="0" sz="5400">
              <a:solidFill>
                <a:srgbClr val="94D4EE"/>
              </a:solidFill>
            </a:endParaRPr>
          </a:p>
        </p:txBody>
      </p:sp>
      <p:pic>
        <p:nvPicPr>
          <p:cNvPr id="242" name="Google Shape;242;p8"/>
          <p:cNvPicPr preferRelativeResize="0"/>
          <p:nvPr/>
        </p:nvPicPr>
        <p:blipFill rotWithShape="1">
          <a:blip r:embed="rId3">
            <a:alphaModFix/>
          </a:blip>
          <a:srcRect b="0" l="0" r="0" t="0"/>
          <a:stretch/>
        </p:blipFill>
        <p:spPr>
          <a:xfrm>
            <a:off x="494576" y="3063327"/>
            <a:ext cx="298823" cy="41996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6" name="Shape 246"/>
        <p:cNvGrpSpPr/>
        <p:nvPr/>
      </p:nvGrpSpPr>
      <p:grpSpPr>
        <a:xfrm>
          <a:off x="0" y="0"/>
          <a:ext cx="0" cy="0"/>
          <a:chOff x="0" y="0"/>
          <a:chExt cx="0" cy="0"/>
        </a:xfrm>
      </p:grpSpPr>
      <p:sp>
        <p:nvSpPr>
          <p:cNvPr id="247" name="Google Shape;247;p9"/>
          <p:cNvSpPr/>
          <p:nvPr/>
        </p:nvSpPr>
        <p:spPr>
          <a:xfrm>
            <a:off x="1074421" y="1725326"/>
            <a:ext cx="6995159" cy="88269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400"/>
              <a:buFont typeface="Arial"/>
              <a:buNone/>
            </a:pPr>
            <a:r>
              <a:rPr b="0" i="0" lang="en-GB" sz="2400" u="none" cap="none" strike="noStrike">
                <a:solidFill>
                  <a:schemeClr val="lt1"/>
                </a:solidFill>
                <a:latin typeface="Proxima Nova Extrabold"/>
                <a:ea typeface="Proxima Nova Extrabold"/>
                <a:cs typeface="Proxima Nova Extrabold"/>
                <a:sym typeface="Proxima Nova Extrabold"/>
              </a:rPr>
              <a:t>OASC brings together smart cities &amp; communities worldwide </a:t>
            </a:r>
            <a:r>
              <a:rPr b="0" i="0" lang="en-GB" sz="2400" u="none" cap="none" strike="noStrike">
                <a:solidFill>
                  <a:srgbClr val="94D4EE"/>
                </a:solidFill>
                <a:latin typeface="Proxima Nova Extrabold"/>
                <a:ea typeface="Proxima Nova Extrabold"/>
                <a:cs typeface="Proxima Nova Extrabold"/>
                <a:sym typeface="Proxima Nova Extrabold"/>
              </a:rPr>
              <a:t>to shape the global market </a:t>
            </a:r>
            <a:r>
              <a:rPr b="0" i="0" lang="en-GB" sz="2400" u="none" cap="none" strike="noStrike">
                <a:solidFill>
                  <a:schemeClr val="lt1"/>
                </a:solidFill>
                <a:latin typeface="Proxima Nova Extrabold"/>
                <a:ea typeface="Proxima Nova Extrabold"/>
                <a:cs typeface="Proxima Nova Extrabold"/>
                <a:sym typeface="Proxima Nova Extrabold"/>
              </a:rPr>
              <a:t>for digital services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1" name="Shape 251"/>
        <p:cNvGrpSpPr/>
        <p:nvPr/>
      </p:nvGrpSpPr>
      <p:grpSpPr>
        <a:xfrm>
          <a:off x="0" y="0"/>
          <a:ext cx="0" cy="0"/>
          <a:chOff x="0" y="0"/>
          <a:chExt cx="0" cy="0"/>
        </a:xfrm>
      </p:grpSpPr>
      <p:sp>
        <p:nvSpPr>
          <p:cNvPr id="252" name="Google Shape;252;p10"/>
          <p:cNvSpPr txBox="1"/>
          <p:nvPr>
            <p:ph idx="1" type="body"/>
          </p:nvPr>
        </p:nvSpPr>
        <p:spPr>
          <a:xfrm>
            <a:off x="1074421" y="1424699"/>
            <a:ext cx="6995159" cy="88269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300"/>
              </a:spcBef>
              <a:spcAft>
                <a:spcPts val="0"/>
              </a:spcAft>
              <a:buSzPts val="1980"/>
              <a:buNone/>
            </a:pPr>
            <a:r>
              <a:rPr lang="en-GB"/>
              <a:t>What is </a:t>
            </a:r>
            <a:r>
              <a:rPr lang="en-GB">
                <a:solidFill>
                  <a:srgbClr val="94D4EE"/>
                </a:solidFill>
              </a:rPr>
              <a:t>minimally</a:t>
            </a:r>
            <a:r>
              <a:rPr lang="en-GB"/>
              <a:t> needed for cities and communities to exchange solutions, services, and data?</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11"/>
          <p:cNvSpPr txBox="1"/>
          <p:nvPr>
            <p:ph idx="1" type="body"/>
          </p:nvPr>
        </p:nvSpPr>
        <p:spPr>
          <a:xfrm>
            <a:off x="628649" y="1209190"/>
            <a:ext cx="7439587" cy="326623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900"/>
              </a:spcBef>
              <a:spcAft>
                <a:spcPts val="0"/>
              </a:spcAft>
              <a:buClr>
                <a:schemeClr val="dk1"/>
              </a:buClr>
              <a:buSzPts val="1800"/>
              <a:buFont typeface="Arial"/>
              <a:buNone/>
            </a:pPr>
            <a:r>
              <a:rPr lang="en-GB">
                <a:latin typeface="Proxima Nova"/>
                <a:ea typeface="Proxima Nova"/>
                <a:cs typeface="Proxima Nova"/>
                <a:sym typeface="Proxima Nova"/>
              </a:rPr>
              <a:t>Minimal Interoperability Mechanisms (MIMs) are universal tools for achieving interoperability of data, systems, and services between cities and suppliers around the world. </a:t>
            </a:r>
            <a:endParaRPr/>
          </a:p>
          <a:p>
            <a:pPr indent="0" lvl="0" marL="0" marR="0" rtl="0" algn="l">
              <a:lnSpc>
                <a:spcPct val="100000"/>
              </a:lnSpc>
              <a:spcBef>
                <a:spcPts val="900"/>
              </a:spcBef>
              <a:spcAft>
                <a:spcPts val="0"/>
              </a:spcAft>
              <a:buClr>
                <a:schemeClr val="dk1"/>
              </a:buClr>
              <a:buSzPts val="1800"/>
              <a:buFont typeface="Arial"/>
              <a:buNone/>
            </a:pPr>
            <a:r>
              <a:rPr b="1" lang="en-GB">
                <a:latin typeface="Proxima Nova"/>
                <a:ea typeface="Proxima Nova"/>
                <a:cs typeface="Proxima Nova"/>
                <a:sym typeface="Proxima Nova"/>
              </a:rPr>
              <a:t>MIMs are:</a:t>
            </a:r>
            <a:endParaRPr/>
          </a:p>
          <a:p>
            <a:pPr indent="-257175" lvl="0" marL="257175" rtl="0" algn="l">
              <a:lnSpc>
                <a:spcPct val="100000"/>
              </a:lnSpc>
              <a:spcBef>
                <a:spcPts val="900"/>
              </a:spcBef>
              <a:spcAft>
                <a:spcPts val="0"/>
              </a:spcAft>
              <a:buSzPts val="2100"/>
              <a:buFont typeface="Arial"/>
              <a:buChar char="•"/>
            </a:pPr>
            <a:r>
              <a:rPr lang="en-GB" sz="2100">
                <a:latin typeface="Proxima Nova"/>
                <a:ea typeface="Proxima Nova"/>
                <a:cs typeface="Proxima Nova"/>
                <a:sym typeface="Proxima Nova"/>
              </a:rPr>
              <a:t>Points of interoperability in technical architecture (i.e city platform)</a:t>
            </a:r>
            <a:endParaRPr/>
          </a:p>
          <a:p>
            <a:pPr indent="-257175" lvl="0" marL="257175" rtl="0" algn="l">
              <a:lnSpc>
                <a:spcPct val="100000"/>
              </a:lnSpc>
              <a:spcBef>
                <a:spcPts val="900"/>
              </a:spcBef>
              <a:spcAft>
                <a:spcPts val="0"/>
              </a:spcAft>
              <a:buSzPts val="2100"/>
              <a:buFont typeface="Arial"/>
              <a:buChar char="•"/>
            </a:pPr>
            <a:r>
              <a:rPr lang="en-GB" sz="2100">
                <a:latin typeface="Proxima Nova"/>
                <a:ea typeface="Proxima Nova"/>
                <a:cs typeface="Proxima Nova"/>
                <a:sym typeface="Proxima Nova"/>
              </a:rPr>
              <a:t>Inclusive list of baselines and references (i.e. open standards and APIs)</a:t>
            </a:r>
            <a:endParaRPr/>
          </a:p>
          <a:p>
            <a:pPr indent="-257175" lvl="0" marL="257175" rtl="0" algn="l">
              <a:lnSpc>
                <a:spcPct val="100000"/>
              </a:lnSpc>
              <a:spcBef>
                <a:spcPts val="900"/>
              </a:spcBef>
              <a:spcAft>
                <a:spcPts val="0"/>
              </a:spcAft>
              <a:buSzPts val="2100"/>
              <a:buFont typeface="Arial"/>
              <a:buChar char="•"/>
            </a:pPr>
            <a:r>
              <a:rPr lang="en-GB" sz="2100">
                <a:latin typeface="Proxima Nova"/>
                <a:ea typeface="Proxima Nova"/>
                <a:cs typeface="Proxima Nova"/>
                <a:sym typeface="Proxima Nova"/>
              </a:rPr>
              <a:t>Based on consensus among cities</a:t>
            </a:r>
            <a:endParaRPr/>
          </a:p>
          <a:p>
            <a:pPr indent="-257175" lvl="0" marL="257175" rtl="0" algn="l">
              <a:lnSpc>
                <a:spcPct val="100000"/>
              </a:lnSpc>
              <a:spcBef>
                <a:spcPts val="900"/>
              </a:spcBef>
              <a:spcAft>
                <a:spcPts val="0"/>
              </a:spcAft>
              <a:buSzPts val="2100"/>
              <a:buFont typeface="Arial"/>
              <a:buChar char="•"/>
            </a:pPr>
            <a:r>
              <a:rPr lang="en-GB" sz="2100">
                <a:latin typeface="Proxima Nova"/>
                <a:ea typeface="Proxima Nova"/>
                <a:cs typeface="Proxima Nova"/>
                <a:sym typeface="Proxima Nova"/>
              </a:rPr>
              <a:t>Vendor-neutral and technology-agnostic</a:t>
            </a:r>
            <a:endParaRPr/>
          </a:p>
          <a:p>
            <a:pPr indent="0" lvl="0" marL="0" marR="0" rtl="0" algn="l">
              <a:lnSpc>
                <a:spcPct val="100000"/>
              </a:lnSpc>
              <a:spcBef>
                <a:spcPts val="900"/>
              </a:spcBef>
              <a:spcAft>
                <a:spcPts val="0"/>
              </a:spcAft>
              <a:buClr>
                <a:schemeClr val="dk1"/>
              </a:buClr>
              <a:buSzPts val="1800"/>
              <a:buFont typeface="Arial"/>
              <a:buNone/>
            </a:pPr>
            <a:r>
              <a:t/>
            </a:r>
            <a:endParaRPr>
              <a:latin typeface="Proxima Nova"/>
              <a:ea typeface="Proxima Nova"/>
              <a:cs typeface="Proxima Nova"/>
              <a:sym typeface="Proxima Nova"/>
            </a:endParaRPr>
          </a:p>
          <a:p>
            <a:pPr indent="0" lvl="0" marL="0" marR="0" rtl="0" algn="l">
              <a:lnSpc>
                <a:spcPct val="100000"/>
              </a:lnSpc>
              <a:spcBef>
                <a:spcPts val="900"/>
              </a:spcBef>
              <a:spcAft>
                <a:spcPts val="0"/>
              </a:spcAft>
              <a:buClr>
                <a:schemeClr val="dk1"/>
              </a:buClr>
              <a:buSzPts val="1800"/>
              <a:buFont typeface="Arial"/>
              <a:buNone/>
            </a:pPr>
            <a:r>
              <a:t/>
            </a:r>
            <a:endParaRPr/>
          </a:p>
        </p:txBody>
      </p:sp>
      <p:sp>
        <p:nvSpPr>
          <p:cNvPr id="258" name="Google Shape;258;p11"/>
          <p:cNvSpPr txBox="1"/>
          <p:nvPr>
            <p:ph idx="2" type="body"/>
          </p:nvPr>
        </p:nvSpPr>
        <p:spPr>
          <a:xfrm>
            <a:off x="628649" y="668077"/>
            <a:ext cx="4578909" cy="467678"/>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300"/>
              </a:spcBef>
              <a:spcAft>
                <a:spcPts val="0"/>
              </a:spcAft>
              <a:buSzPts val="1980"/>
              <a:buNone/>
            </a:pPr>
            <a:r>
              <a:rPr lang="en-GB"/>
              <a:t>Adopted by 150 cities</a:t>
            </a:r>
            <a:endParaRPr/>
          </a:p>
        </p:txBody>
      </p:sp>
      <p:sp>
        <p:nvSpPr>
          <p:cNvPr id="259" name="Google Shape;259;p11"/>
          <p:cNvSpPr txBox="1"/>
          <p:nvPr>
            <p:ph idx="3" type="body"/>
          </p:nvPr>
        </p:nvSpPr>
        <p:spPr>
          <a:xfrm>
            <a:off x="628649" y="168595"/>
            <a:ext cx="8415338" cy="566738"/>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300"/>
              </a:spcBef>
              <a:spcAft>
                <a:spcPts val="0"/>
              </a:spcAft>
              <a:buSzPts val="1980"/>
              <a:buNone/>
            </a:pPr>
            <a:r>
              <a:rPr lang="en-GB" sz="2700"/>
              <a:t>Minimal Interoperability Mechanisms (MIMs)</a:t>
            </a:r>
            <a:endParaRPr sz="27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12"/>
          <p:cNvSpPr txBox="1"/>
          <p:nvPr>
            <p:ph idx="1" type="body"/>
          </p:nvPr>
        </p:nvSpPr>
        <p:spPr>
          <a:xfrm>
            <a:off x="679448" y="194107"/>
            <a:ext cx="7785102" cy="566738"/>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300"/>
              </a:spcBef>
              <a:spcAft>
                <a:spcPts val="0"/>
              </a:spcAft>
              <a:buSzPts val="1980"/>
              <a:buNone/>
            </a:pPr>
            <a:r>
              <a:rPr lang="en-GB"/>
              <a:t>Minimal Interoperability Mechanisms</a:t>
            </a:r>
            <a:endParaRPr/>
          </a:p>
        </p:txBody>
      </p:sp>
      <p:sp>
        <p:nvSpPr>
          <p:cNvPr id="265" name="Google Shape;265;p12"/>
          <p:cNvSpPr txBox="1"/>
          <p:nvPr>
            <p:ph idx="2" type="body"/>
          </p:nvPr>
        </p:nvSpPr>
        <p:spPr>
          <a:xfrm>
            <a:off x="679448" y="643848"/>
            <a:ext cx="4578909" cy="467678"/>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300"/>
              </a:spcBef>
              <a:spcAft>
                <a:spcPts val="0"/>
              </a:spcAft>
              <a:buSzPts val="1980"/>
              <a:buNone/>
            </a:pPr>
            <a:r>
              <a:rPr b="0" lang="en-GB">
                <a:solidFill>
                  <a:srgbClr val="535353"/>
                </a:solidFill>
                <a:latin typeface="Arial"/>
                <a:ea typeface="Arial"/>
                <a:cs typeface="Arial"/>
                <a:sym typeface="Arial"/>
              </a:rPr>
              <a:t>Formally adopted by +150 cities</a:t>
            </a:r>
            <a:endParaRPr/>
          </a:p>
        </p:txBody>
      </p:sp>
      <p:pic>
        <p:nvPicPr>
          <p:cNvPr descr="MIMs - Open &amp; Agile Smart Cities" id="266" name="Google Shape;266;p12"/>
          <p:cNvPicPr preferRelativeResize="0"/>
          <p:nvPr/>
        </p:nvPicPr>
        <p:blipFill rotWithShape="1">
          <a:blip r:embed="rId3">
            <a:alphaModFix/>
          </a:blip>
          <a:srcRect b="0" l="0" r="0" t="0"/>
          <a:stretch/>
        </p:blipFill>
        <p:spPr>
          <a:xfrm>
            <a:off x="749107" y="964831"/>
            <a:ext cx="7506938" cy="417866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13"/>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p>
            <a:pPr indent="0" lvl="0" marL="0" rtl="0" algn="l">
              <a:lnSpc>
                <a:spcPct val="102702"/>
              </a:lnSpc>
              <a:spcBef>
                <a:spcPts val="0"/>
              </a:spcBef>
              <a:spcAft>
                <a:spcPts val="0"/>
              </a:spcAft>
              <a:buClr>
                <a:schemeClr val="dk1"/>
              </a:buClr>
              <a:buSzPts val="4400"/>
              <a:buFont typeface="Calibri"/>
              <a:buNone/>
            </a:pPr>
            <a:r>
              <a:rPr lang="en-GB"/>
              <a:t>Minimal Interoperability Mechanisms</a:t>
            </a:r>
            <a:endParaRPr>
              <a:latin typeface="Arial"/>
              <a:ea typeface="Arial"/>
              <a:cs typeface="Arial"/>
              <a:sym typeface="Arial"/>
            </a:endParaRPr>
          </a:p>
        </p:txBody>
      </p:sp>
      <p:sp>
        <p:nvSpPr>
          <p:cNvPr id="273" name="Google Shape;273;p13"/>
          <p:cNvSpPr txBox="1"/>
          <p:nvPr/>
        </p:nvSpPr>
        <p:spPr>
          <a:xfrm>
            <a:off x="4196894" y="1084874"/>
            <a:ext cx="4657739" cy="2973750"/>
          </a:xfrm>
          <a:prstGeom prst="rect">
            <a:avLst/>
          </a:prstGeom>
          <a:noFill/>
          <a:ln>
            <a:noFill/>
          </a:ln>
        </p:spPr>
        <p:txBody>
          <a:bodyPr anchorCtr="0" anchor="t" bIns="34275" lIns="68575" spcFirstLastPara="1" rIns="68575" wrap="square" tIns="34275">
            <a:noAutofit/>
          </a:bodyPr>
          <a:lstStyle/>
          <a:p>
            <a:pPr indent="-214313" lvl="0" marL="300038" marR="0" rtl="0" algn="l">
              <a:lnSpc>
                <a:spcPct val="115000"/>
              </a:lnSpc>
              <a:spcBef>
                <a:spcPts val="0"/>
              </a:spcBef>
              <a:spcAft>
                <a:spcPts val="0"/>
              </a:spcAft>
              <a:buNone/>
            </a:pPr>
            <a:r>
              <a:rPr b="1" i="0" lang="en-GB" sz="1350" u="none" cap="none" strike="noStrike">
                <a:solidFill>
                  <a:srgbClr val="000000"/>
                </a:solidFill>
                <a:latin typeface="Proxima Nova"/>
                <a:ea typeface="Proxima Nova"/>
                <a:cs typeface="Proxima Nova"/>
                <a:sym typeface="Proxima Nova"/>
              </a:rPr>
              <a:t>MIM 1</a:t>
            </a:r>
            <a:r>
              <a:rPr b="0" i="0" lang="en-GB" sz="1350" u="none" cap="none" strike="noStrike">
                <a:solidFill>
                  <a:srgbClr val="000000"/>
                </a:solidFill>
                <a:latin typeface="Proxima Nova"/>
                <a:ea typeface="Proxima Nova"/>
                <a:cs typeface="Proxima Nova"/>
                <a:sym typeface="Proxima Nova"/>
              </a:rPr>
              <a:t>: Context Information Management</a:t>
            </a:r>
            <a:endParaRPr/>
          </a:p>
          <a:p>
            <a:pPr indent="-214313" lvl="0" marL="300038" marR="0" rtl="0" algn="l">
              <a:lnSpc>
                <a:spcPct val="115000"/>
              </a:lnSpc>
              <a:spcBef>
                <a:spcPts val="0"/>
              </a:spcBef>
              <a:spcAft>
                <a:spcPts val="0"/>
              </a:spcAft>
              <a:buNone/>
            </a:pPr>
            <a:br>
              <a:rPr b="0" i="0" lang="en-GB" sz="1350" u="none" cap="none" strike="noStrike">
                <a:solidFill>
                  <a:srgbClr val="000000"/>
                </a:solidFill>
                <a:latin typeface="Proxima Nova"/>
                <a:ea typeface="Proxima Nova"/>
                <a:cs typeface="Proxima Nova"/>
                <a:sym typeface="Proxima Nova"/>
              </a:rPr>
            </a:br>
            <a:endParaRPr b="0" i="0" sz="1350" u="none" cap="none" strike="noStrike">
              <a:solidFill>
                <a:srgbClr val="000000"/>
              </a:solidFill>
              <a:latin typeface="Proxima Nova"/>
              <a:ea typeface="Proxima Nova"/>
              <a:cs typeface="Proxima Nova"/>
              <a:sym typeface="Proxima Nova"/>
            </a:endParaRPr>
          </a:p>
          <a:p>
            <a:pPr indent="-214313" lvl="0" marL="300038" marR="0" rtl="0" algn="l">
              <a:lnSpc>
                <a:spcPct val="115000"/>
              </a:lnSpc>
              <a:spcBef>
                <a:spcPts val="0"/>
              </a:spcBef>
              <a:spcAft>
                <a:spcPts val="0"/>
              </a:spcAft>
              <a:buNone/>
            </a:pPr>
            <a:r>
              <a:rPr b="1" i="0" lang="en-GB" sz="1350" u="none" cap="none" strike="noStrike">
                <a:solidFill>
                  <a:srgbClr val="000000"/>
                </a:solidFill>
                <a:latin typeface="Proxima Nova"/>
                <a:ea typeface="Proxima Nova"/>
                <a:cs typeface="Proxima Nova"/>
                <a:sym typeface="Proxima Nova"/>
              </a:rPr>
              <a:t>MIM 2</a:t>
            </a:r>
            <a:r>
              <a:rPr b="0" i="0" lang="en-GB" sz="1350" u="none" cap="none" strike="noStrike">
                <a:solidFill>
                  <a:srgbClr val="000000"/>
                </a:solidFill>
                <a:latin typeface="Proxima Nova"/>
                <a:ea typeface="Proxima Nova"/>
                <a:cs typeface="Proxima Nova"/>
                <a:sym typeface="Proxima Nova"/>
              </a:rPr>
              <a:t>: Common Data Models</a:t>
            </a:r>
            <a:endParaRPr/>
          </a:p>
          <a:p>
            <a:pPr indent="-214313" lvl="0" marL="300038" marR="0" rtl="0" algn="l">
              <a:lnSpc>
                <a:spcPct val="115000"/>
              </a:lnSpc>
              <a:spcBef>
                <a:spcPts val="0"/>
              </a:spcBef>
              <a:spcAft>
                <a:spcPts val="0"/>
              </a:spcAft>
              <a:buNone/>
            </a:pPr>
            <a:r>
              <a:t/>
            </a:r>
            <a:endParaRPr b="1" i="0" sz="1350" u="none" cap="none" strike="noStrike">
              <a:solidFill>
                <a:srgbClr val="000000"/>
              </a:solidFill>
              <a:latin typeface="Proxima Nova"/>
              <a:ea typeface="Proxima Nova"/>
              <a:cs typeface="Proxima Nova"/>
              <a:sym typeface="Proxima Nova"/>
            </a:endParaRPr>
          </a:p>
          <a:p>
            <a:pPr indent="-214313" lvl="0" marL="300038" marR="0" rtl="0" algn="l">
              <a:lnSpc>
                <a:spcPct val="115000"/>
              </a:lnSpc>
              <a:spcBef>
                <a:spcPts val="0"/>
              </a:spcBef>
              <a:spcAft>
                <a:spcPts val="0"/>
              </a:spcAft>
              <a:buNone/>
            </a:pPr>
            <a:r>
              <a:t/>
            </a:r>
            <a:endParaRPr b="1" i="0" sz="1350" u="none" cap="none" strike="noStrike">
              <a:solidFill>
                <a:srgbClr val="000000"/>
              </a:solidFill>
              <a:latin typeface="Proxima Nova"/>
              <a:ea typeface="Proxima Nova"/>
              <a:cs typeface="Proxima Nova"/>
              <a:sym typeface="Proxima Nova"/>
            </a:endParaRPr>
          </a:p>
          <a:p>
            <a:pPr indent="-214313" lvl="0" marL="300038" marR="0" rtl="0" algn="l">
              <a:lnSpc>
                <a:spcPct val="115000"/>
              </a:lnSpc>
              <a:spcBef>
                <a:spcPts val="0"/>
              </a:spcBef>
              <a:spcAft>
                <a:spcPts val="0"/>
              </a:spcAft>
              <a:buNone/>
            </a:pPr>
            <a:r>
              <a:rPr b="1" i="0" lang="en-GB" sz="1350" u="none" cap="none" strike="noStrike">
                <a:solidFill>
                  <a:srgbClr val="000000"/>
                </a:solidFill>
                <a:latin typeface="Proxima Nova"/>
                <a:ea typeface="Proxima Nova"/>
                <a:cs typeface="Proxima Nova"/>
                <a:sym typeface="Proxima Nova"/>
              </a:rPr>
              <a:t>MIM 3</a:t>
            </a:r>
            <a:r>
              <a:rPr b="0" i="0" lang="en-GB" sz="1350" u="none" cap="none" strike="noStrike">
                <a:solidFill>
                  <a:srgbClr val="000000"/>
                </a:solidFill>
                <a:latin typeface="Proxima Nova"/>
                <a:ea typeface="Proxima Nova"/>
                <a:cs typeface="Proxima Nova"/>
                <a:sym typeface="Proxima Nova"/>
              </a:rPr>
              <a:t>: Ecosystem Transactions Management</a:t>
            </a:r>
            <a:endParaRPr/>
          </a:p>
          <a:p>
            <a:pPr indent="-214313" lvl="0" marL="300038" marR="0" rtl="0" algn="l">
              <a:lnSpc>
                <a:spcPct val="115000"/>
              </a:lnSpc>
              <a:spcBef>
                <a:spcPts val="0"/>
              </a:spcBef>
              <a:spcAft>
                <a:spcPts val="0"/>
              </a:spcAft>
              <a:buNone/>
            </a:pPr>
            <a:r>
              <a:t/>
            </a:r>
            <a:endParaRPr b="1" i="0" sz="1350" u="none" cap="none" strike="noStrike">
              <a:solidFill>
                <a:srgbClr val="FF0000"/>
              </a:solidFill>
              <a:latin typeface="Proxima Nova"/>
              <a:ea typeface="Proxima Nova"/>
              <a:cs typeface="Proxima Nova"/>
              <a:sym typeface="Proxima Nova"/>
            </a:endParaRPr>
          </a:p>
          <a:p>
            <a:pPr indent="-214313" lvl="0" marL="300038" marR="0" rtl="0" algn="l">
              <a:lnSpc>
                <a:spcPct val="115000"/>
              </a:lnSpc>
              <a:spcBef>
                <a:spcPts val="0"/>
              </a:spcBef>
              <a:spcAft>
                <a:spcPts val="0"/>
              </a:spcAft>
              <a:buNone/>
            </a:pPr>
            <a:r>
              <a:t/>
            </a:r>
            <a:endParaRPr b="1" i="0" sz="1350" u="none" cap="none" strike="noStrike">
              <a:solidFill>
                <a:srgbClr val="FF0000"/>
              </a:solidFill>
              <a:latin typeface="Proxima Nova"/>
              <a:ea typeface="Proxima Nova"/>
              <a:cs typeface="Proxima Nova"/>
              <a:sym typeface="Proxima Nova"/>
            </a:endParaRPr>
          </a:p>
          <a:p>
            <a:pPr indent="-214313" lvl="0" marL="300038" marR="0" rtl="0" algn="l">
              <a:lnSpc>
                <a:spcPct val="115000"/>
              </a:lnSpc>
              <a:spcBef>
                <a:spcPts val="0"/>
              </a:spcBef>
              <a:spcAft>
                <a:spcPts val="0"/>
              </a:spcAft>
              <a:buNone/>
            </a:pPr>
            <a:r>
              <a:rPr b="1" i="0" lang="en-GB" sz="1350" u="none" cap="none" strike="noStrike">
                <a:solidFill>
                  <a:srgbClr val="FF0000"/>
                </a:solidFill>
                <a:latin typeface="Proxima Nova"/>
                <a:ea typeface="Proxima Nova"/>
                <a:cs typeface="Proxima Nova"/>
                <a:sym typeface="Proxima Nova"/>
              </a:rPr>
              <a:t>MIM 4: </a:t>
            </a:r>
            <a:r>
              <a:rPr b="0" i="0" lang="en-GB" sz="1350" u="none" cap="none" strike="noStrike">
                <a:solidFill>
                  <a:srgbClr val="FF0000"/>
                </a:solidFill>
                <a:latin typeface="Proxima Nova"/>
                <a:ea typeface="Proxima Nova"/>
                <a:cs typeface="Proxima Nova"/>
                <a:sym typeface="Proxima Nova"/>
              </a:rPr>
              <a:t>Personal Data Management (proposed by Helsinki)</a:t>
            </a:r>
            <a:endParaRPr/>
          </a:p>
          <a:p>
            <a:pPr indent="-214313" lvl="0" marL="300038" marR="0" rtl="0" algn="l">
              <a:lnSpc>
                <a:spcPct val="115000"/>
              </a:lnSpc>
              <a:spcBef>
                <a:spcPts val="0"/>
              </a:spcBef>
              <a:spcAft>
                <a:spcPts val="0"/>
              </a:spcAft>
              <a:buNone/>
            </a:pPr>
            <a:r>
              <a:t/>
            </a:r>
            <a:endParaRPr b="1" i="0" sz="1350" u="none" cap="none" strike="noStrike">
              <a:solidFill>
                <a:srgbClr val="FF0000"/>
              </a:solidFill>
              <a:latin typeface="Proxima Nova"/>
              <a:ea typeface="Proxima Nova"/>
              <a:cs typeface="Proxima Nova"/>
              <a:sym typeface="Proxima Nova"/>
            </a:endParaRPr>
          </a:p>
          <a:p>
            <a:pPr indent="-214313" lvl="0" marL="300038" marR="0" rtl="0" algn="l">
              <a:lnSpc>
                <a:spcPct val="115000"/>
              </a:lnSpc>
              <a:spcBef>
                <a:spcPts val="0"/>
              </a:spcBef>
              <a:spcAft>
                <a:spcPts val="0"/>
              </a:spcAft>
              <a:buNone/>
            </a:pPr>
            <a:r>
              <a:t/>
            </a:r>
            <a:endParaRPr b="1" i="0" sz="1350" u="none" cap="none" strike="noStrike">
              <a:solidFill>
                <a:srgbClr val="FF0000"/>
              </a:solidFill>
              <a:latin typeface="Proxima Nova"/>
              <a:ea typeface="Proxima Nova"/>
              <a:cs typeface="Proxima Nova"/>
              <a:sym typeface="Proxima Nova"/>
            </a:endParaRPr>
          </a:p>
          <a:p>
            <a:pPr indent="-214313" lvl="0" marL="300038" marR="0" rtl="0" algn="l">
              <a:lnSpc>
                <a:spcPct val="115000"/>
              </a:lnSpc>
              <a:spcBef>
                <a:spcPts val="0"/>
              </a:spcBef>
              <a:spcAft>
                <a:spcPts val="0"/>
              </a:spcAft>
              <a:buNone/>
            </a:pPr>
            <a:r>
              <a:rPr b="1" i="0" lang="en-GB" sz="1350" u="none" cap="none" strike="noStrike">
                <a:solidFill>
                  <a:srgbClr val="FF0000"/>
                </a:solidFill>
                <a:latin typeface="Proxima Nova"/>
                <a:ea typeface="Proxima Nova"/>
                <a:cs typeface="Proxima Nova"/>
                <a:sym typeface="Proxima Nova"/>
              </a:rPr>
              <a:t>MIM 5:</a:t>
            </a:r>
            <a:r>
              <a:rPr b="0" i="0" lang="en-GB" sz="1350" u="none" cap="none" strike="noStrike">
                <a:solidFill>
                  <a:srgbClr val="FF0000"/>
                </a:solidFill>
                <a:latin typeface="Proxima Nova"/>
                <a:ea typeface="Proxima Nova"/>
                <a:cs typeface="Proxima Nova"/>
                <a:sym typeface="Proxima Nova"/>
              </a:rPr>
              <a:t> Fair AI (proposed by Amsterdam)</a:t>
            </a:r>
            <a:endParaRPr/>
          </a:p>
          <a:p>
            <a:pPr indent="-214313" lvl="0" marL="300038" marR="0" rtl="0" algn="l">
              <a:lnSpc>
                <a:spcPct val="115000"/>
              </a:lnSpc>
              <a:spcBef>
                <a:spcPts val="0"/>
              </a:spcBef>
              <a:spcAft>
                <a:spcPts val="0"/>
              </a:spcAft>
              <a:buNone/>
            </a:pPr>
            <a:r>
              <a:t/>
            </a:r>
            <a:endParaRPr b="0" i="0" sz="135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480"/>
              </a:spcBef>
              <a:spcAft>
                <a:spcPts val="0"/>
              </a:spcAft>
              <a:buNone/>
            </a:pPr>
            <a:r>
              <a:t/>
            </a:r>
            <a:endParaRPr b="0" i="0" sz="13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pic>
        <p:nvPicPr>
          <p:cNvPr id="274" name="Google Shape;274;p13"/>
          <p:cNvPicPr preferRelativeResize="0"/>
          <p:nvPr/>
        </p:nvPicPr>
        <p:blipFill rotWithShape="1">
          <a:blip r:embed="rId3">
            <a:alphaModFix/>
          </a:blip>
          <a:srcRect b="0" l="0" r="0" t="0"/>
          <a:stretch/>
        </p:blipFill>
        <p:spPr>
          <a:xfrm>
            <a:off x="124428" y="1084874"/>
            <a:ext cx="4150595" cy="2973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14"/>
          <p:cNvSpPr txBox="1"/>
          <p:nvPr>
            <p:ph type="title"/>
          </p:nvPr>
        </p:nvSpPr>
        <p:spPr>
          <a:xfrm>
            <a:off x="1143000" y="-63"/>
            <a:ext cx="6858000" cy="738172"/>
          </a:xfrm>
          <a:prstGeom prst="rect">
            <a:avLst/>
          </a:prstGeom>
          <a:noFill/>
          <a:ln>
            <a:noFill/>
          </a:ln>
        </p:spPr>
        <p:txBody>
          <a:bodyPr anchorCtr="0" anchor="b" bIns="91425" lIns="91425" spcFirstLastPara="1" rIns="91425" wrap="square" tIns="91425">
            <a:normAutofit/>
          </a:bodyPr>
          <a:lstStyle/>
          <a:p>
            <a:pPr indent="0" lvl="0" marL="0" rtl="0" algn="ctr">
              <a:lnSpc>
                <a:spcPct val="102702"/>
              </a:lnSpc>
              <a:spcBef>
                <a:spcPts val="0"/>
              </a:spcBef>
              <a:spcAft>
                <a:spcPts val="0"/>
              </a:spcAft>
              <a:buSzPts val="3700"/>
              <a:buNone/>
            </a:pPr>
            <a:r>
              <a:rPr lang="en-GB" sz="3300"/>
              <a:t>OASC Interoperability Mechanisms</a:t>
            </a:r>
            <a:endParaRPr sz="3300"/>
          </a:p>
        </p:txBody>
      </p:sp>
      <p:graphicFrame>
        <p:nvGraphicFramePr>
          <p:cNvPr id="280" name="Google Shape;280;p14"/>
          <p:cNvGraphicFramePr/>
          <p:nvPr/>
        </p:nvGraphicFramePr>
        <p:xfrm>
          <a:off x="1233075" y="952901"/>
          <a:ext cx="3000000" cy="3000000"/>
        </p:xfrm>
        <a:graphic>
          <a:graphicData uri="http://schemas.openxmlformats.org/drawingml/2006/table">
            <a:tbl>
              <a:tblPr>
                <a:noFill/>
                <a:tableStyleId>{4759A5F4-28D1-4C5F-AB8E-FD19A55C8676}</a:tableStyleId>
              </a:tblPr>
              <a:tblGrid>
                <a:gridCol w="2310100"/>
                <a:gridCol w="5221675"/>
              </a:tblGrid>
              <a:tr h="335950">
                <a:tc>
                  <a:txBody>
                    <a:bodyPr/>
                    <a:lstStyle/>
                    <a:p>
                      <a:pPr indent="0" lvl="0" marL="0" marR="0" rtl="0" algn="ctr">
                        <a:lnSpc>
                          <a:spcPct val="100000"/>
                        </a:lnSpc>
                        <a:spcBef>
                          <a:spcPts val="0"/>
                        </a:spcBef>
                        <a:spcAft>
                          <a:spcPts val="0"/>
                        </a:spcAft>
                        <a:buNone/>
                      </a:pPr>
                      <a:r>
                        <a:rPr b="1" lang="en-GB" sz="1200" u="none" cap="none" strike="noStrike">
                          <a:latin typeface="Calibri"/>
                          <a:ea typeface="Calibri"/>
                          <a:cs typeface="Calibri"/>
                          <a:sym typeface="Calibri"/>
                        </a:rPr>
                        <a:t>Interoperability Point</a:t>
                      </a:r>
                      <a:endParaRPr sz="1200" u="none" cap="none" strike="noStrike">
                        <a:latin typeface="Calibri"/>
                        <a:ea typeface="Calibri"/>
                        <a:cs typeface="Calibri"/>
                        <a:sym typeface="Calibri"/>
                      </a:endParaRPr>
                    </a:p>
                  </a:txBody>
                  <a:tcPr marT="0" marB="0" marR="51350" marL="51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38100">
                      <a:solidFill>
                        <a:schemeClr val="dk1"/>
                      </a:solidFill>
                      <a:prstDash val="solid"/>
                      <a:round/>
                      <a:headEnd len="sm" w="sm" type="none"/>
                      <a:tailEnd len="sm" w="sm" type="none"/>
                    </a:lnB>
                    <a:solidFill>
                      <a:srgbClr val="E7E6E6"/>
                    </a:solidFill>
                  </a:tcPr>
                </a:tc>
                <a:tc>
                  <a:txBody>
                    <a:bodyPr/>
                    <a:lstStyle/>
                    <a:p>
                      <a:pPr indent="0" lvl="0" marL="0" marR="0" rtl="0" algn="ctr">
                        <a:lnSpc>
                          <a:spcPct val="100000"/>
                        </a:lnSpc>
                        <a:spcBef>
                          <a:spcPts val="0"/>
                        </a:spcBef>
                        <a:spcAft>
                          <a:spcPts val="0"/>
                        </a:spcAft>
                        <a:buNone/>
                      </a:pPr>
                      <a:r>
                        <a:rPr b="1" lang="en-GB" sz="1200" u="none" cap="none" strike="noStrike">
                          <a:latin typeface="Calibri"/>
                          <a:ea typeface="Calibri"/>
                          <a:cs typeface="Calibri"/>
                          <a:sym typeface="Calibri"/>
                        </a:rPr>
                        <a:t>Description</a:t>
                      </a:r>
                      <a:endParaRPr sz="1200" u="none" cap="none" strike="noStrike">
                        <a:latin typeface="Calibri"/>
                        <a:ea typeface="Calibri"/>
                        <a:cs typeface="Calibri"/>
                        <a:sym typeface="Calibri"/>
                      </a:endParaRPr>
                    </a:p>
                  </a:txBody>
                  <a:tcPr marT="0" marB="0" marR="51350" marL="51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38100">
                      <a:solidFill>
                        <a:schemeClr val="dk1"/>
                      </a:solidFill>
                      <a:prstDash val="solid"/>
                      <a:round/>
                      <a:headEnd len="sm" w="sm" type="none"/>
                      <a:tailEnd len="sm" w="sm" type="none"/>
                    </a:lnB>
                    <a:solidFill>
                      <a:srgbClr val="E7E6E6"/>
                    </a:solidFill>
                  </a:tcPr>
                </a:tc>
              </a:tr>
              <a:tr h="506750">
                <a:tc>
                  <a:txBody>
                    <a:bodyPr/>
                    <a:lstStyle/>
                    <a:p>
                      <a:pPr indent="0" lvl="0" marL="0" marR="0" rtl="0" algn="l">
                        <a:lnSpc>
                          <a:spcPct val="100000"/>
                        </a:lnSpc>
                        <a:spcBef>
                          <a:spcPts val="0"/>
                        </a:spcBef>
                        <a:spcAft>
                          <a:spcPts val="0"/>
                        </a:spcAft>
                        <a:buNone/>
                      </a:pPr>
                      <a:r>
                        <a:rPr b="1" lang="en-GB" sz="1200" u="none" cap="none" strike="noStrike">
                          <a:latin typeface="Calibri"/>
                          <a:ea typeface="Calibri"/>
                          <a:cs typeface="Calibri"/>
                          <a:sym typeface="Calibri"/>
                        </a:rPr>
                        <a:t>Context Information Management</a:t>
                      </a:r>
                      <a:endParaRPr b="1" sz="1200" u="none" cap="none" strike="noStrike">
                        <a:latin typeface="Calibri"/>
                        <a:ea typeface="Calibri"/>
                        <a:cs typeface="Calibri"/>
                        <a:sym typeface="Calibri"/>
                      </a:endParaRPr>
                    </a:p>
                  </a:txBody>
                  <a:tcPr marT="0" marB="0" marR="51350" marL="51350" anchor="ctr">
                    <a:lnL cap="flat" cmpd="sng" w="38100">
                      <a:solidFill>
                        <a:schemeClr val="dk1"/>
                      </a:solidFill>
                      <a:prstDash val="solid"/>
                      <a:round/>
                      <a:headEnd len="sm" w="sm" type="none"/>
                      <a:tailEnd len="sm" w="sm" type="none"/>
                    </a:lnL>
                    <a:lnR cap="flat" cmpd="sng" w="12700">
                      <a:solidFill>
                        <a:srgbClr val="000000"/>
                      </a:solidFill>
                      <a:prstDash val="solid"/>
                      <a:round/>
                      <a:headEnd len="sm" w="sm" type="none"/>
                      <a:tailEnd len="sm" w="sm" type="none"/>
                    </a:lnR>
                    <a:lnT cap="flat" cmpd="sng" w="381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lang="en-GB" sz="1200" u="none" cap="none" strike="noStrike">
                          <a:latin typeface="Calibri"/>
                          <a:ea typeface="Calibri"/>
                          <a:cs typeface="Calibri"/>
                          <a:sym typeface="Calibri"/>
                        </a:rPr>
                        <a:t>This API allow to access to real-time context information from the different cities. It is based on ETSI CIM NGSI-LD and the previous OMA NGSI</a:t>
                      </a:r>
                      <a:endParaRPr sz="1200" u="none" cap="none" strike="noStrike">
                        <a:latin typeface="Calibri"/>
                        <a:ea typeface="Calibri"/>
                        <a:cs typeface="Calibri"/>
                        <a:sym typeface="Calibri"/>
                      </a:endParaRPr>
                    </a:p>
                  </a:txBody>
                  <a:tcPr marT="0" marB="0" marR="51350" marL="51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381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755125">
                <a:tc>
                  <a:txBody>
                    <a:bodyPr/>
                    <a:lstStyle/>
                    <a:p>
                      <a:pPr indent="0" lvl="0" marL="0" marR="0" rtl="0" algn="l">
                        <a:lnSpc>
                          <a:spcPct val="100000"/>
                        </a:lnSpc>
                        <a:spcBef>
                          <a:spcPts val="0"/>
                        </a:spcBef>
                        <a:spcAft>
                          <a:spcPts val="0"/>
                        </a:spcAft>
                        <a:buNone/>
                      </a:pPr>
                      <a:r>
                        <a:rPr b="1" lang="en-GB" sz="1200" u="none" cap="none" strike="noStrike">
                          <a:latin typeface="Calibri"/>
                          <a:ea typeface="Calibri"/>
                          <a:cs typeface="Calibri"/>
                          <a:sym typeface="Calibri"/>
                        </a:rPr>
                        <a:t>Shared Data Models</a:t>
                      </a:r>
                      <a:endParaRPr b="1" sz="1200" u="none" cap="none" strike="noStrike">
                        <a:latin typeface="Calibri"/>
                        <a:ea typeface="Calibri"/>
                        <a:cs typeface="Calibri"/>
                        <a:sym typeface="Calibri"/>
                      </a:endParaRPr>
                    </a:p>
                  </a:txBody>
                  <a:tcPr marT="0" marB="0" marR="51350" marL="51350" anchor="ctr">
                    <a:lnL cap="flat" cmpd="sng" w="38100">
                      <a:solidFill>
                        <a:schemeClr val="dk1"/>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lang="en-GB" sz="1200" u="none" cap="none" strike="noStrike">
                          <a:latin typeface="Calibri"/>
                          <a:ea typeface="Calibri"/>
                          <a:cs typeface="Calibri"/>
                          <a:sym typeface="Calibri"/>
                        </a:rPr>
                        <a:t>Guidelines and catalogue of common data models in different verticals to enable interoperability for applications and systems among different cities. The models are based on for example SAREF, DATEX II, GSMA, schema.org, ..</a:t>
                      </a:r>
                      <a:endParaRPr sz="1200" u="none" cap="none" strike="noStrike">
                        <a:latin typeface="Calibri"/>
                        <a:ea typeface="Calibri"/>
                        <a:cs typeface="Calibri"/>
                        <a:sym typeface="Calibri"/>
                      </a:endParaRPr>
                    </a:p>
                  </a:txBody>
                  <a:tcPr marT="0" marB="0" marR="51350" marL="51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755125">
                <a:tc>
                  <a:txBody>
                    <a:bodyPr/>
                    <a:lstStyle/>
                    <a:p>
                      <a:pPr indent="0" lvl="0" marL="0" marR="0" rtl="0" algn="l">
                        <a:lnSpc>
                          <a:spcPct val="100000"/>
                        </a:lnSpc>
                        <a:spcBef>
                          <a:spcPts val="0"/>
                        </a:spcBef>
                        <a:spcAft>
                          <a:spcPts val="0"/>
                        </a:spcAft>
                        <a:buNone/>
                      </a:pPr>
                      <a:r>
                        <a:rPr b="1" lang="en-GB" sz="1200" u="none" cap="none" strike="noStrike">
                          <a:latin typeface="Calibri"/>
                          <a:ea typeface="Calibri"/>
                          <a:cs typeface="Calibri"/>
                          <a:sym typeface="Calibri"/>
                        </a:rPr>
                        <a:t>Ecosystem Transaction Management</a:t>
                      </a:r>
                      <a:endParaRPr/>
                    </a:p>
                    <a:p>
                      <a:pPr indent="0" lvl="0" marL="0" marR="0" rtl="0" algn="l">
                        <a:lnSpc>
                          <a:spcPct val="100000"/>
                        </a:lnSpc>
                        <a:spcBef>
                          <a:spcPts val="0"/>
                        </a:spcBef>
                        <a:spcAft>
                          <a:spcPts val="0"/>
                        </a:spcAft>
                        <a:buNone/>
                      </a:pPr>
                      <a:r>
                        <a:rPr b="1" lang="en-GB" sz="1200" u="none" cap="none" strike="noStrike">
                          <a:latin typeface="Calibri"/>
                          <a:ea typeface="Calibri"/>
                          <a:cs typeface="Calibri"/>
                          <a:sym typeface="Calibri"/>
                        </a:rPr>
                        <a:t>(“Marketplace”)</a:t>
                      </a:r>
                      <a:endParaRPr b="1" sz="1200" u="none" cap="none" strike="noStrike">
                        <a:latin typeface="Calibri"/>
                        <a:ea typeface="Calibri"/>
                        <a:cs typeface="Calibri"/>
                        <a:sym typeface="Calibri"/>
                      </a:endParaRPr>
                    </a:p>
                  </a:txBody>
                  <a:tcPr marT="0" marB="0" marR="51350" marL="51350" anchor="ctr">
                    <a:lnL cap="flat" cmpd="sng" w="38100">
                      <a:solidFill>
                        <a:schemeClr val="dk1"/>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38100">
                      <a:solidFill>
                        <a:schemeClr val="dk1"/>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lang="en-GB" sz="1200" u="none" cap="none" strike="noStrike">
                          <a:latin typeface="Calibri"/>
                          <a:ea typeface="Calibri"/>
                          <a:cs typeface="Calibri"/>
                          <a:sym typeface="Calibri"/>
                        </a:rPr>
                        <a:t>It exposes functionalities such as catalogue management, ordering management, revenue management, Service Level Agreements (SLA), license management etc.</a:t>
                      </a:r>
                      <a:endParaRPr/>
                    </a:p>
                    <a:p>
                      <a:pPr indent="0" lvl="0" marL="0" marR="0" rtl="0" algn="l">
                        <a:lnSpc>
                          <a:spcPct val="100000"/>
                        </a:lnSpc>
                        <a:spcBef>
                          <a:spcPts val="0"/>
                        </a:spcBef>
                        <a:spcAft>
                          <a:spcPts val="0"/>
                        </a:spcAft>
                        <a:buNone/>
                      </a:pPr>
                      <a:r>
                        <a:rPr lang="en-GB" sz="1200" u="none" cap="none" strike="noStrike">
                          <a:latin typeface="Calibri"/>
                          <a:ea typeface="Calibri"/>
                          <a:cs typeface="Calibri"/>
                          <a:sym typeface="Calibri"/>
                        </a:rPr>
                        <a:t>Complemented by marketplaces for hardware and services. Based on the TM Forum Business API, Fiware business EcoSystem and market place enabler API</a:t>
                      </a:r>
                      <a:endParaRPr sz="1200" u="none" cap="none" strike="noStrike">
                        <a:latin typeface="Calibri"/>
                        <a:ea typeface="Calibri"/>
                        <a:cs typeface="Calibri"/>
                        <a:sym typeface="Calibri"/>
                      </a:endParaRPr>
                    </a:p>
                  </a:txBody>
                  <a:tcPr marT="0" marB="0" marR="51350" marL="51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38100">
                      <a:solidFill>
                        <a:schemeClr val="dk1"/>
                      </a:solidFill>
                      <a:prstDash val="solid"/>
                      <a:round/>
                      <a:headEnd len="sm" w="sm" type="none"/>
                      <a:tailEnd len="sm" w="sm" type="none"/>
                    </a:lnB>
                    <a:solidFill>
                      <a:srgbClr val="FFFFFF"/>
                    </a:solidFill>
                  </a:tcPr>
                </a:tc>
              </a:tr>
              <a:tr h="548650">
                <a:tc>
                  <a:txBody>
                    <a:bodyPr/>
                    <a:lstStyle/>
                    <a:p>
                      <a:pPr indent="0" lvl="0" marL="0" marR="0" rtl="0" algn="l">
                        <a:lnSpc>
                          <a:spcPct val="100000"/>
                        </a:lnSpc>
                        <a:spcBef>
                          <a:spcPts val="0"/>
                        </a:spcBef>
                        <a:spcAft>
                          <a:spcPts val="0"/>
                        </a:spcAft>
                        <a:buNone/>
                      </a:pPr>
                      <a:r>
                        <a:rPr b="1" lang="en-GB" sz="1200" u="none" cap="none" strike="noStrike">
                          <a:latin typeface="Calibri"/>
                          <a:ea typeface="Calibri"/>
                          <a:cs typeface="Calibri"/>
                          <a:sym typeface="Calibri"/>
                        </a:rPr>
                        <a:t>Personal Data Management</a:t>
                      </a:r>
                      <a:endParaRPr b="1" sz="1200" u="none" cap="none" strike="noStrike">
                        <a:latin typeface="Calibri"/>
                        <a:ea typeface="Calibri"/>
                        <a:cs typeface="Calibri"/>
                        <a:sym typeface="Calibri"/>
                      </a:endParaRPr>
                    </a:p>
                  </a:txBody>
                  <a:tcPr marT="0" marB="0" marR="51350" marL="51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381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lang="en-GB" sz="1200" u="none" cap="none" strike="noStrike">
                          <a:latin typeface="Calibri"/>
                          <a:ea typeface="Calibri"/>
                          <a:cs typeface="Calibri"/>
                          <a:sym typeface="Calibri"/>
                        </a:rPr>
                        <a:t>Mechanisms allowing individuals and communities to manage and make informed decisions about the use of information derived from their personal data. Aligning the initiatives like MyData.org, SOLID and IHAN</a:t>
                      </a:r>
                      <a:endParaRPr sz="1200" u="none" cap="none" strike="noStrike">
                        <a:latin typeface="Calibri"/>
                        <a:ea typeface="Calibri"/>
                        <a:cs typeface="Calibri"/>
                        <a:sym typeface="Calibri"/>
                      </a:endParaRPr>
                    </a:p>
                  </a:txBody>
                  <a:tcPr marT="0" marB="0" marR="51350" marL="51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381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415350">
                <a:tc>
                  <a:txBody>
                    <a:bodyPr/>
                    <a:lstStyle/>
                    <a:p>
                      <a:pPr indent="0" lvl="0" marL="0" marR="0" rtl="0" algn="l">
                        <a:lnSpc>
                          <a:spcPct val="100000"/>
                        </a:lnSpc>
                        <a:spcBef>
                          <a:spcPts val="0"/>
                        </a:spcBef>
                        <a:spcAft>
                          <a:spcPts val="0"/>
                        </a:spcAft>
                        <a:buNone/>
                      </a:pPr>
                      <a:r>
                        <a:rPr b="1" lang="en-GB" sz="1200" u="none" cap="none" strike="noStrike">
                          <a:latin typeface="Calibri"/>
                          <a:ea typeface="Calibri"/>
                          <a:cs typeface="Calibri"/>
                          <a:sym typeface="Calibri"/>
                        </a:rPr>
                        <a:t>Fair AI</a:t>
                      </a:r>
                      <a:endParaRPr b="1" sz="1200" u="none" cap="none" strike="noStrike">
                        <a:latin typeface="Calibri"/>
                        <a:ea typeface="Calibri"/>
                        <a:cs typeface="Calibri"/>
                        <a:sym typeface="Calibri"/>
                      </a:endParaRPr>
                    </a:p>
                  </a:txBody>
                  <a:tcPr marT="0" marB="0" marR="51350" marL="51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lang="en-GB" sz="1200" u="none" cap="none" strike="noStrike">
                          <a:latin typeface="Calibri"/>
                          <a:ea typeface="Calibri"/>
                          <a:cs typeface="Calibri"/>
                          <a:sym typeface="Calibri"/>
                        </a:rPr>
                        <a:t>Mechanisms allowing inspection of automated decision making. Based on the work from Amsterdam and Helsinky regarding AI registry. </a:t>
                      </a:r>
                      <a:endParaRPr sz="1200" u="none" cap="none" strike="noStrike">
                        <a:latin typeface="Calibri"/>
                        <a:ea typeface="Calibri"/>
                        <a:cs typeface="Calibri"/>
                        <a:sym typeface="Calibri"/>
                      </a:endParaRPr>
                    </a:p>
                  </a:txBody>
                  <a:tcPr marT="0" marB="0" marR="51350" marL="5135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bl>
          </a:graphicData>
        </a:graphic>
      </p:graphicFrame>
      <p:sp>
        <p:nvSpPr>
          <p:cNvPr id="281" name="Google Shape;281;p14"/>
          <p:cNvSpPr txBox="1"/>
          <p:nvPr/>
        </p:nvSpPr>
        <p:spPr>
          <a:xfrm>
            <a:off x="793163" y="1228892"/>
            <a:ext cx="304800" cy="6001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GB" sz="3300" u="none" cap="none" strike="noStrike">
                <a:solidFill>
                  <a:srgbClr val="000000"/>
                </a:solidFill>
                <a:latin typeface="Arial"/>
                <a:ea typeface="Arial"/>
                <a:cs typeface="Arial"/>
                <a:sym typeface="Arial"/>
              </a:rPr>
              <a:t>1</a:t>
            </a:r>
            <a:endParaRPr/>
          </a:p>
        </p:txBody>
      </p:sp>
      <p:sp>
        <p:nvSpPr>
          <p:cNvPr id="282" name="Google Shape;282;p14"/>
          <p:cNvSpPr txBox="1"/>
          <p:nvPr/>
        </p:nvSpPr>
        <p:spPr>
          <a:xfrm>
            <a:off x="793163" y="1827983"/>
            <a:ext cx="304800" cy="6001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GB" sz="3300" u="none" cap="none" strike="noStrike">
                <a:solidFill>
                  <a:srgbClr val="000000"/>
                </a:solidFill>
                <a:latin typeface="Arial"/>
                <a:ea typeface="Arial"/>
                <a:cs typeface="Arial"/>
                <a:sym typeface="Arial"/>
              </a:rPr>
              <a:t>2</a:t>
            </a:r>
            <a:endParaRPr/>
          </a:p>
        </p:txBody>
      </p:sp>
      <p:sp>
        <p:nvSpPr>
          <p:cNvPr id="283" name="Google Shape;283;p14"/>
          <p:cNvSpPr txBox="1"/>
          <p:nvPr/>
        </p:nvSpPr>
        <p:spPr>
          <a:xfrm>
            <a:off x="793163" y="2643471"/>
            <a:ext cx="304800" cy="6001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GB" sz="3300" u="none" cap="none" strike="noStrike">
                <a:solidFill>
                  <a:srgbClr val="000000"/>
                </a:solidFill>
                <a:latin typeface="Arial"/>
                <a:ea typeface="Arial"/>
                <a:cs typeface="Arial"/>
                <a:sym typeface="Arial"/>
              </a:rPr>
              <a:t>3</a:t>
            </a:r>
            <a:endParaRPr/>
          </a:p>
        </p:txBody>
      </p:sp>
      <p:sp>
        <p:nvSpPr>
          <p:cNvPr id="284" name="Google Shape;284;p14"/>
          <p:cNvSpPr txBox="1"/>
          <p:nvPr/>
        </p:nvSpPr>
        <p:spPr>
          <a:xfrm>
            <a:off x="168908" y="738109"/>
            <a:ext cx="1064168" cy="6001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GB" sz="3300" u="none" cap="none" strike="noStrike">
                <a:solidFill>
                  <a:srgbClr val="000000"/>
                </a:solidFill>
                <a:latin typeface="Arial"/>
                <a:ea typeface="Arial"/>
                <a:cs typeface="Arial"/>
                <a:sym typeface="Arial"/>
              </a:rPr>
              <a:t>MIM</a:t>
            </a:r>
            <a:endParaRPr/>
          </a:p>
        </p:txBody>
      </p:sp>
      <p:sp>
        <p:nvSpPr>
          <p:cNvPr id="285" name="Google Shape;285;p14"/>
          <p:cNvSpPr/>
          <p:nvPr/>
        </p:nvSpPr>
        <p:spPr>
          <a:xfrm>
            <a:off x="1233074" y="4466703"/>
            <a:ext cx="7280882"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GB" sz="1800" u="none" cap="none" strike="noStrike">
                <a:solidFill>
                  <a:srgbClr val="000000"/>
                </a:solidFill>
                <a:latin typeface="Arial"/>
                <a:ea typeface="Arial"/>
                <a:cs typeface="Arial"/>
                <a:sym typeface="Arial"/>
              </a:rPr>
              <a:t>MIM 1-3 Adopted by OASC Council of Cities January 16, 2019</a:t>
            </a:r>
            <a:endParaRPr/>
          </a:p>
          <a:p>
            <a:pPr indent="0" lvl="0" marL="0" marR="0" rtl="0" algn="l">
              <a:lnSpc>
                <a:spcPct val="100000"/>
              </a:lnSpc>
              <a:spcBef>
                <a:spcPts val="0"/>
              </a:spcBef>
              <a:spcAft>
                <a:spcPts val="0"/>
              </a:spcAft>
              <a:buNone/>
            </a:pPr>
            <a:r>
              <a:rPr b="1" i="0" lang="en-GB" sz="1800" u="none" cap="none" strike="noStrike">
                <a:solidFill>
                  <a:srgbClr val="FF0000"/>
                </a:solidFill>
                <a:latin typeface="Arial"/>
                <a:ea typeface="Arial"/>
                <a:cs typeface="Arial"/>
                <a:sym typeface="Arial"/>
              </a:rPr>
              <a:t>MIM 4-5 Proposed as work items</a:t>
            </a:r>
            <a:endParaRPr/>
          </a:p>
        </p:txBody>
      </p:sp>
      <p:sp>
        <p:nvSpPr>
          <p:cNvPr id="286" name="Google Shape;286;p14"/>
          <p:cNvSpPr txBox="1"/>
          <p:nvPr/>
        </p:nvSpPr>
        <p:spPr>
          <a:xfrm>
            <a:off x="793163" y="3220552"/>
            <a:ext cx="304800" cy="6001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GB" sz="3300" u="none" cap="none" strike="noStrike">
                <a:solidFill>
                  <a:srgbClr val="FF0000"/>
                </a:solidFill>
                <a:latin typeface="Arial"/>
                <a:ea typeface="Arial"/>
                <a:cs typeface="Arial"/>
                <a:sym typeface="Arial"/>
              </a:rPr>
              <a:t>4</a:t>
            </a:r>
            <a:endParaRPr/>
          </a:p>
        </p:txBody>
      </p:sp>
      <p:sp>
        <p:nvSpPr>
          <p:cNvPr id="287" name="Google Shape;287;p14"/>
          <p:cNvSpPr txBox="1"/>
          <p:nvPr/>
        </p:nvSpPr>
        <p:spPr>
          <a:xfrm>
            <a:off x="793163" y="3659520"/>
            <a:ext cx="304800" cy="6001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GB" sz="3300" u="none" cap="none" strike="noStrike">
                <a:solidFill>
                  <a:srgbClr val="FF0000"/>
                </a:solidFill>
                <a:latin typeface="Arial"/>
                <a:ea typeface="Arial"/>
                <a:cs typeface="Arial"/>
                <a:sym typeface="Arial"/>
              </a:rPr>
              <a:t>5</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15"/>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p>
            <a:pPr indent="0" lvl="0" marL="0" rtl="0" algn="l">
              <a:lnSpc>
                <a:spcPct val="102702"/>
              </a:lnSpc>
              <a:spcBef>
                <a:spcPts val="0"/>
              </a:spcBef>
              <a:spcAft>
                <a:spcPts val="0"/>
              </a:spcAft>
              <a:buSzPts val="4400"/>
              <a:buNone/>
            </a:pPr>
            <a:r>
              <a:rPr lang="en-GB">
                <a:latin typeface="Proxima Nova"/>
                <a:ea typeface="Proxima Nova"/>
                <a:cs typeface="Proxima Nova"/>
                <a:sym typeface="Proxima Nova"/>
              </a:rPr>
              <a:t>OASC MIMs: Status</a:t>
            </a:r>
            <a:endParaRPr/>
          </a:p>
        </p:txBody>
      </p:sp>
      <p:sp>
        <p:nvSpPr>
          <p:cNvPr id="293" name="Google Shape;293;p15"/>
          <p:cNvSpPr txBox="1"/>
          <p:nvPr>
            <p:ph idx="1" type="body"/>
          </p:nvPr>
        </p:nvSpPr>
        <p:spPr>
          <a:xfrm>
            <a:off x="457200" y="1200151"/>
            <a:ext cx="8229600" cy="3628995"/>
          </a:xfrm>
          <a:prstGeom prst="rect">
            <a:avLst/>
          </a:prstGeom>
          <a:noFill/>
          <a:ln>
            <a:noFill/>
          </a:ln>
        </p:spPr>
        <p:txBody>
          <a:bodyPr anchorCtr="0" anchor="t" bIns="45700" lIns="91425" spcFirstLastPara="1" rIns="91425" wrap="square" tIns="45700">
            <a:normAutofit/>
          </a:bodyPr>
          <a:lstStyle/>
          <a:p>
            <a:pPr indent="-411470" lvl="0" marL="457189" rtl="0" algn="l">
              <a:lnSpc>
                <a:spcPct val="100000"/>
              </a:lnSpc>
              <a:spcBef>
                <a:spcPts val="640"/>
              </a:spcBef>
              <a:spcAft>
                <a:spcPts val="0"/>
              </a:spcAft>
              <a:buSzPts val="2880"/>
              <a:buChar char="•"/>
            </a:pPr>
            <a:r>
              <a:rPr b="1" lang="en-GB" sz="1704">
                <a:latin typeface="Proxima Nova"/>
                <a:ea typeface="Proxima Nova"/>
                <a:cs typeface="Proxima Nova"/>
                <a:sym typeface="Proxima Nova"/>
              </a:rPr>
              <a:t>20+ operational deployments worldwide</a:t>
            </a:r>
            <a:endParaRPr/>
          </a:p>
          <a:p>
            <a:pPr indent="-406390" lvl="1" marL="914378" rtl="0" algn="l">
              <a:lnSpc>
                <a:spcPct val="100000"/>
              </a:lnSpc>
              <a:spcBef>
                <a:spcPts val="560"/>
              </a:spcBef>
              <a:spcAft>
                <a:spcPts val="0"/>
              </a:spcAft>
              <a:buSzPts val="2800"/>
              <a:buChar char="o"/>
            </a:pPr>
            <a:r>
              <a:rPr lang="en-GB" sz="1704">
                <a:latin typeface="Proxima Nova"/>
                <a:ea typeface="Proxima Nova"/>
                <a:cs typeface="Proxima Nova"/>
                <a:sym typeface="Proxima Nova"/>
              </a:rPr>
              <a:t>Including Milan, Vienna, Porto, Helsinki, Santander, Eindhoven, Antwerp, Geneva, Manchester, Seongnam, Bordeaux</a:t>
            </a:r>
            <a:endParaRPr/>
          </a:p>
          <a:p>
            <a:pPr indent="-411470" lvl="0" marL="457189" rtl="0" algn="l">
              <a:lnSpc>
                <a:spcPct val="100000"/>
              </a:lnSpc>
              <a:spcBef>
                <a:spcPts val="640"/>
              </a:spcBef>
              <a:spcAft>
                <a:spcPts val="0"/>
              </a:spcAft>
              <a:buSzPts val="2880"/>
              <a:buChar char="•"/>
            </a:pPr>
            <a:r>
              <a:rPr b="1" lang="en-GB" sz="1704">
                <a:latin typeface="Proxima Nova"/>
                <a:ea typeface="Proxima Nova"/>
                <a:cs typeface="Proxima Nova"/>
                <a:sym typeface="Proxima Nova"/>
              </a:rPr>
              <a:t>140+ formal adoptions worldwide</a:t>
            </a:r>
            <a:endParaRPr/>
          </a:p>
          <a:p>
            <a:pPr indent="-406390" lvl="1" marL="914378" rtl="0" algn="l">
              <a:lnSpc>
                <a:spcPct val="100000"/>
              </a:lnSpc>
              <a:spcBef>
                <a:spcPts val="560"/>
              </a:spcBef>
              <a:spcAft>
                <a:spcPts val="0"/>
              </a:spcAft>
              <a:buSzPts val="2800"/>
              <a:buChar char="o"/>
            </a:pPr>
            <a:r>
              <a:rPr lang="en-GB" sz="1704">
                <a:latin typeface="Proxima Nova"/>
                <a:ea typeface="Proxima Nova"/>
                <a:cs typeface="Proxima Nova"/>
                <a:sym typeface="Proxima Nova"/>
              </a:rPr>
              <a:t>Including Stavanger, London, Amsterdam, Brisbane, Edinburgh, Rio De Janeiro, Buenos Aires, Leon, Ghent, Almere, Sarajevo, Tampere</a:t>
            </a:r>
            <a:endParaRPr/>
          </a:p>
          <a:p>
            <a:pPr indent="-406390" lvl="1" marL="914378" rtl="0" algn="l">
              <a:lnSpc>
                <a:spcPct val="100000"/>
              </a:lnSpc>
              <a:spcBef>
                <a:spcPts val="560"/>
              </a:spcBef>
              <a:spcAft>
                <a:spcPts val="0"/>
              </a:spcAft>
              <a:buSzPts val="2800"/>
              <a:buChar char="o"/>
            </a:pPr>
            <a:r>
              <a:rPr lang="en-GB" sz="1704">
                <a:latin typeface="Proxima Nova"/>
                <a:ea typeface="Proxima Nova"/>
                <a:cs typeface="Proxima Nova"/>
                <a:sym typeface="Proxima Nova"/>
              </a:rPr>
              <a:t>Pending: Tokyo, Fukuoka, Osaka, Yokohama, Dubai, Montreal, Toronto, Chennai, Pune, Hyderabad, Shanghai, Yinchuan, Guadalajara</a:t>
            </a:r>
            <a:endParaRPr/>
          </a:p>
          <a:p>
            <a:pPr indent="-411470" lvl="0" marL="457189" rtl="0" algn="l">
              <a:lnSpc>
                <a:spcPct val="100000"/>
              </a:lnSpc>
              <a:spcBef>
                <a:spcPts val="640"/>
              </a:spcBef>
              <a:spcAft>
                <a:spcPts val="0"/>
              </a:spcAft>
              <a:buSzPts val="2880"/>
              <a:buChar char="•"/>
            </a:pPr>
            <a:r>
              <a:rPr b="1" lang="en-GB" sz="1704">
                <a:latin typeface="Proxima Nova"/>
                <a:ea typeface="Proxima Nova"/>
                <a:cs typeface="Proxima Nova"/>
                <a:sym typeface="Proxima Nova"/>
              </a:rPr>
              <a:t>29 countries</a:t>
            </a:r>
            <a:endParaRPr/>
          </a:p>
          <a:p>
            <a:pPr indent="-406390" lvl="1" marL="914378" rtl="0" algn="l">
              <a:lnSpc>
                <a:spcPct val="100000"/>
              </a:lnSpc>
              <a:spcBef>
                <a:spcPts val="560"/>
              </a:spcBef>
              <a:spcAft>
                <a:spcPts val="0"/>
              </a:spcAft>
              <a:buSzPts val="2800"/>
              <a:buChar char="o"/>
            </a:pPr>
            <a:r>
              <a:rPr lang="en-GB" sz="1704">
                <a:latin typeface="Proxima Nova"/>
                <a:ea typeface="Proxima Nova"/>
                <a:cs typeface="Proxima Nova"/>
                <a:sym typeface="Proxima Nova"/>
              </a:rPr>
              <a:t>Currently average of 4.8 cities per country</a:t>
            </a:r>
            <a:endParaRPr/>
          </a:p>
        </p:txBody>
      </p:sp>
      <p:sp>
        <p:nvSpPr>
          <p:cNvPr id="294" name="Google Shape;294;p15"/>
          <p:cNvSpPr txBox="1"/>
          <p:nvPr>
            <p:ph idx="12" type="sldNum"/>
          </p:nvPr>
        </p:nvSpPr>
        <p:spPr>
          <a:xfrm>
            <a:off x="6552947" y="4731990"/>
            <a:ext cx="21336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88888"/>
              </a:buClr>
              <a:buSzPts val="900"/>
              <a:buNone/>
            </a:pPr>
            <a:fld id="{00000000-1234-1234-1234-123412341234}" type="slidenum">
              <a:rPr lang="en-GB">
                <a:solidFill>
                  <a:srgbClr val="888888"/>
                </a:solidFill>
                <a:latin typeface="Calibri"/>
                <a:ea typeface="Calibri"/>
                <a:cs typeface="Calibri"/>
                <a:sym typeface="Calibri"/>
              </a:rPr>
              <a:t>‹#›</a:t>
            </a:fld>
            <a:endParaRPr>
              <a:solidFill>
                <a:srgbClr val="888888"/>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16"/>
          <p:cNvSpPr txBox="1"/>
          <p:nvPr>
            <p:ph idx="1" type="body"/>
          </p:nvPr>
        </p:nvSpPr>
        <p:spPr>
          <a:xfrm>
            <a:off x="628650" y="168595"/>
            <a:ext cx="4581956" cy="566738"/>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300"/>
              </a:spcBef>
              <a:spcAft>
                <a:spcPts val="0"/>
              </a:spcAft>
              <a:buSzPts val="1980"/>
              <a:buNone/>
            </a:pPr>
            <a:r>
              <a:rPr lang="en-GB"/>
              <a:t>MIMs</a:t>
            </a:r>
            <a:endParaRPr/>
          </a:p>
        </p:txBody>
      </p:sp>
      <p:sp>
        <p:nvSpPr>
          <p:cNvPr id="300" name="Google Shape;300;p16"/>
          <p:cNvSpPr txBox="1"/>
          <p:nvPr>
            <p:ph idx="2" type="body"/>
          </p:nvPr>
        </p:nvSpPr>
        <p:spPr>
          <a:xfrm>
            <a:off x="628649" y="655225"/>
            <a:ext cx="4578909" cy="467678"/>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300"/>
              </a:spcBef>
              <a:spcAft>
                <a:spcPts val="0"/>
              </a:spcAft>
              <a:buSzPts val="1980"/>
              <a:buNone/>
            </a:pPr>
            <a:r>
              <a:rPr lang="en-GB"/>
              <a:t>Benefits</a:t>
            </a:r>
            <a:endParaRPr/>
          </a:p>
        </p:txBody>
      </p:sp>
      <p:sp>
        <p:nvSpPr>
          <p:cNvPr id="301" name="Google Shape;301;p16"/>
          <p:cNvSpPr txBox="1"/>
          <p:nvPr>
            <p:ph idx="3" type="body"/>
          </p:nvPr>
        </p:nvSpPr>
        <p:spPr>
          <a:xfrm>
            <a:off x="628649" y="1221963"/>
            <a:ext cx="7492226" cy="2742296"/>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900"/>
              </a:spcBef>
              <a:spcAft>
                <a:spcPts val="0"/>
              </a:spcAft>
              <a:buSzPts val="1680"/>
              <a:buNone/>
            </a:pPr>
            <a:r>
              <a:rPr b="1" lang="en-GB" sz="2100">
                <a:latin typeface="Proxima Nova"/>
                <a:ea typeface="Proxima Nova"/>
                <a:cs typeface="Proxima Nova"/>
                <a:sym typeface="Proxima Nova"/>
              </a:rPr>
              <a:t>Benefits for Cities</a:t>
            </a:r>
            <a:endParaRPr/>
          </a:p>
          <a:p>
            <a:pPr indent="0" lvl="0" marL="0" rtl="0" algn="l">
              <a:lnSpc>
                <a:spcPct val="100000"/>
              </a:lnSpc>
              <a:spcBef>
                <a:spcPts val="900"/>
              </a:spcBef>
              <a:spcAft>
                <a:spcPts val="0"/>
              </a:spcAft>
              <a:buSzPts val="1680"/>
              <a:buNone/>
            </a:pPr>
            <a:r>
              <a:rPr lang="en-GB" sz="2100">
                <a:latin typeface="Proxima Nova"/>
                <a:ea typeface="Proxima Nova"/>
                <a:cs typeface="Proxima Nova"/>
                <a:sym typeface="Proxima Nova"/>
              </a:rPr>
              <a:t>	Choice, flexibility, efficiency, value-for-money, 	independence, economic development </a:t>
            </a:r>
            <a:endParaRPr/>
          </a:p>
          <a:p>
            <a:pPr indent="0" lvl="0" marL="0" rtl="0" algn="l">
              <a:lnSpc>
                <a:spcPct val="100000"/>
              </a:lnSpc>
              <a:spcBef>
                <a:spcPts val="900"/>
              </a:spcBef>
              <a:spcAft>
                <a:spcPts val="0"/>
              </a:spcAft>
              <a:buSzPts val="1680"/>
              <a:buNone/>
            </a:pPr>
            <a:r>
              <a:rPr b="1" lang="en-GB" sz="2100">
                <a:latin typeface="Proxima Nova"/>
                <a:ea typeface="Proxima Nova"/>
                <a:cs typeface="Proxima Nova"/>
                <a:sym typeface="Proxima Nova"/>
              </a:rPr>
              <a:t>Benefit for Businesses </a:t>
            </a:r>
            <a:endParaRPr/>
          </a:p>
          <a:p>
            <a:pPr indent="0" lvl="0" marL="0" rtl="0" algn="l">
              <a:lnSpc>
                <a:spcPct val="100000"/>
              </a:lnSpc>
              <a:spcBef>
                <a:spcPts val="900"/>
              </a:spcBef>
              <a:spcAft>
                <a:spcPts val="0"/>
              </a:spcAft>
              <a:buSzPts val="1680"/>
              <a:buNone/>
            </a:pPr>
            <a:r>
              <a:rPr lang="en-GB" sz="2100">
                <a:latin typeface="Proxima Nova"/>
                <a:ea typeface="Proxima Nova"/>
                <a:cs typeface="Proxima Nova"/>
                <a:sym typeface="Proxima Nova"/>
              </a:rPr>
              <a:t>	Scale, agile development and deployment</a:t>
            </a:r>
            <a:endParaRPr/>
          </a:p>
          <a:p>
            <a:pPr indent="0" lvl="0" marL="0" rtl="0" algn="l">
              <a:lnSpc>
                <a:spcPct val="100000"/>
              </a:lnSpc>
              <a:spcBef>
                <a:spcPts val="900"/>
              </a:spcBef>
              <a:spcAft>
                <a:spcPts val="0"/>
              </a:spcAft>
              <a:buSzPts val="1680"/>
              <a:buNone/>
            </a:pPr>
            <a:r>
              <a:rPr b="1" lang="en-GB" sz="2100">
                <a:latin typeface="Proxima Nova"/>
                <a:ea typeface="Proxima Nova"/>
                <a:cs typeface="Proxima Nova"/>
                <a:sym typeface="Proxima Nova"/>
              </a:rPr>
              <a:t>Benefit for all</a:t>
            </a:r>
            <a:endParaRPr/>
          </a:p>
          <a:p>
            <a:pPr indent="0" lvl="0" marL="0" rtl="0" algn="l">
              <a:lnSpc>
                <a:spcPct val="100000"/>
              </a:lnSpc>
              <a:spcBef>
                <a:spcPts val="900"/>
              </a:spcBef>
              <a:spcAft>
                <a:spcPts val="0"/>
              </a:spcAft>
              <a:buSzPts val="1680"/>
              <a:buNone/>
            </a:pPr>
            <a:r>
              <a:rPr lang="en-GB" sz="2100">
                <a:latin typeface="Proxima Nova"/>
                <a:ea typeface="Proxima Nova"/>
                <a:cs typeface="Proxima Nova"/>
                <a:sym typeface="Proxima Nova"/>
              </a:rPr>
              <a:t>	</a:t>
            </a:r>
            <a:r>
              <a:rPr lang="en-GB" sz="2100" u="sng">
                <a:latin typeface="Proxima Nova"/>
                <a:ea typeface="Proxima Nova"/>
                <a:cs typeface="Proxima Nova"/>
                <a:sym typeface="Proxima Nova"/>
              </a:rPr>
              <a:t>Reduced risk, increased investments, innovation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
          <p:cNvSpPr txBox="1"/>
          <p:nvPr/>
        </p:nvSpPr>
        <p:spPr>
          <a:xfrm>
            <a:off x="628651" y="273845"/>
            <a:ext cx="7886700" cy="738225"/>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GB" sz="3200" u="none" cap="none" strike="noStrike">
                <a:solidFill>
                  <a:srgbClr val="000000"/>
                </a:solidFill>
                <a:latin typeface="Arial"/>
                <a:ea typeface="Arial"/>
                <a:cs typeface="Arial"/>
                <a:sym typeface="Arial"/>
              </a:rPr>
              <a:t>Purpose of </a:t>
            </a:r>
            <a:r>
              <a:rPr b="1" i="0" lang="en-GB" sz="3200" u="none" cap="none" strike="noStrike">
                <a:solidFill>
                  <a:srgbClr val="000000"/>
                </a:solidFill>
                <a:latin typeface="Arial"/>
                <a:ea typeface="Arial"/>
                <a:cs typeface="Arial"/>
                <a:sym typeface="Arial"/>
                <a:extLst>
                  <a:ext uri="http://customooxmlschemas.google.com/">
                    <go:slidesCustomData xmlns:go="http://customooxmlschemas.google.com/" textRoundtripDataId="0"/>
                  </a:ext>
                </a:extLst>
              </a:rPr>
              <a:t>today</a:t>
            </a:r>
            <a:endParaRPr b="1" i="0" sz="3200" u="none" cap="none" strike="noStrike">
              <a:solidFill>
                <a:srgbClr val="000000"/>
              </a:solidFill>
              <a:latin typeface="Arial"/>
              <a:ea typeface="Arial"/>
              <a:cs typeface="Arial"/>
              <a:sym typeface="Arial"/>
            </a:endParaRPr>
          </a:p>
        </p:txBody>
      </p:sp>
      <p:sp>
        <p:nvSpPr>
          <p:cNvPr id="146" name="Google Shape;146;p2"/>
          <p:cNvSpPr/>
          <p:nvPr/>
        </p:nvSpPr>
        <p:spPr>
          <a:xfrm>
            <a:off x="628651" y="1472917"/>
            <a:ext cx="8073510" cy="763846"/>
          </a:xfrm>
          <a:prstGeom prst="rect">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GB" sz="1400" u="none" cap="none" strike="noStrike">
                <a:solidFill>
                  <a:schemeClr val="dk1"/>
                </a:solidFill>
                <a:latin typeface="Arial"/>
                <a:ea typeface="Arial"/>
                <a:cs typeface="Arial"/>
                <a:sym typeface="Arial"/>
              </a:rPr>
              <a:t>Provide an introduction on the OSLO Air &amp; Water project and co-create on possible use cases for the thematic workshops</a:t>
            </a:r>
            <a:endParaRPr/>
          </a:p>
        </p:txBody>
      </p:sp>
      <p:sp>
        <p:nvSpPr>
          <p:cNvPr id="147" name="Google Shape;147;p2"/>
          <p:cNvSpPr/>
          <p:nvPr/>
        </p:nvSpPr>
        <p:spPr>
          <a:xfrm>
            <a:off x="1149104" y="3094529"/>
            <a:ext cx="2789849"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1400" u="none" cap="none" strike="noStrike">
                <a:solidFill>
                  <a:schemeClr val="dk1"/>
                </a:solidFill>
                <a:latin typeface="Arial"/>
                <a:ea typeface="Arial"/>
                <a:cs typeface="Arial"/>
                <a:sym typeface="Arial"/>
              </a:rPr>
              <a:t>What are relevant initiatives to take into consideration?</a:t>
            </a:r>
            <a:endParaRPr/>
          </a:p>
        </p:txBody>
      </p:sp>
      <p:sp>
        <p:nvSpPr>
          <p:cNvPr id="148" name="Google Shape;148;p2"/>
          <p:cNvSpPr/>
          <p:nvPr/>
        </p:nvSpPr>
        <p:spPr>
          <a:xfrm>
            <a:off x="5233424" y="3094529"/>
            <a:ext cx="2789849" cy="116955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1400" u="none" cap="none" strike="noStrike">
                <a:solidFill>
                  <a:schemeClr val="dk1"/>
                </a:solidFill>
                <a:latin typeface="Arial"/>
                <a:ea typeface="Arial"/>
                <a:cs typeface="Arial"/>
                <a:sym typeface="Arial"/>
              </a:rPr>
              <a:t>What’s the scope of the data standardisation initiative? What are the use cases and what do want to measure and which data do we need?</a:t>
            </a:r>
            <a:endParaRPr/>
          </a:p>
        </p:txBody>
      </p:sp>
      <p:sp>
        <p:nvSpPr>
          <p:cNvPr id="149" name="Google Shape;149;p2"/>
          <p:cNvSpPr/>
          <p:nvPr/>
        </p:nvSpPr>
        <p:spPr>
          <a:xfrm>
            <a:off x="2305903" y="2544337"/>
            <a:ext cx="476250" cy="514350"/>
          </a:xfrm>
          <a:custGeom>
            <a:rect b="b" l="l" r="r" t="t"/>
            <a:pathLst>
              <a:path extrusionOk="0" h="903" w="835">
                <a:moveTo>
                  <a:pt x="250" y="193"/>
                </a:moveTo>
                <a:cubicBezTo>
                  <a:pt x="255" y="193"/>
                  <a:pt x="260" y="192"/>
                  <a:pt x="265" y="189"/>
                </a:cubicBezTo>
                <a:cubicBezTo>
                  <a:pt x="280" y="180"/>
                  <a:pt x="285" y="162"/>
                  <a:pt x="276" y="147"/>
                </a:cubicBezTo>
                <a:cubicBezTo>
                  <a:pt x="238" y="80"/>
                  <a:pt x="238" y="80"/>
                  <a:pt x="238" y="80"/>
                </a:cubicBezTo>
                <a:cubicBezTo>
                  <a:pt x="229" y="66"/>
                  <a:pt x="211" y="61"/>
                  <a:pt x="196" y="69"/>
                </a:cubicBezTo>
                <a:cubicBezTo>
                  <a:pt x="182" y="78"/>
                  <a:pt x="177" y="96"/>
                  <a:pt x="185" y="111"/>
                </a:cubicBezTo>
                <a:cubicBezTo>
                  <a:pt x="224" y="178"/>
                  <a:pt x="224" y="178"/>
                  <a:pt x="224" y="178"/>
                </a:cubicBezTo>
                <a:cubicBezTo>
                  <a:pt x="229" y="187"/>
                  <a:pt x="240" y="193"/>
                  <a:pt x="250" y="193"/>
                </a:cubicBezTo>
                <a:close/>
                <a:moveTo>
                  <a:pt x="140" y="263"/>
                </a:moveTo>
                <a:cubicBezTo>
                  <a:pt x="83" y="229"/>
                  <a:pt x="83" y="229"/>
                  <a:pt x="83" y="229"/>
                </a:cubicBezTo>
                <a:cubicBezTo>
                  <a:pt x="70" y="222"/>
                  <a:pt x="54" y="227"/>
                  <a:pt x="47" y="239"/>
                </a:cubicBezTo>
                <a:cubicBezTo>
                  <a:pt x="40" y="251"/>
                  <a:pt x="44" y="267"/>
                  <a:pt x="57" y="275"/>
                </a:cubicBezTo>
                <a:cubicBezTo>
                  <a:pt x="114" y="308"/>
                  <a:pt x="114" y="308"/>
                  <a:pt x="114" y="308"/>
                </a:cubicBezTo>
                <a:cubicBezTo>
                  <a:pt x="118" y="310"/>
                  <a:pt x="123" y="311"/>
                  <a:pt x="127" y="311"/>
                </a:cubicBezTo>
                <a:cubicBezTo>
                  <a:pt x="136" y="311"/>
                  <a:pt x="145" y="307"/>
                  <a:pt x="150" y="298"/>
                </a:cubicBezTo>
                <a:cubicBezTo>
                  <a:pt x="157" y="286"/>
                  <a:pt x="153" y="270"/>
                  <a:pt x="140" y="263"/>
                </a:cubicBezTo>
                <a:close/>
                <a:moveTo>
                  <a:pt x="480" y="794"/>
                </a:moveTo>
                <a:cubicBezTo>
                  <a:pt x="355" y="794"/>
                  <a:pt x="355" y="794"/>
                  <a:pt x="355" y="794"/>
                </a:cubicBezTo>
                <a:cubicBezTo>
                  <a:pt x="343" y="794"/>
                  <a:pt x="333" y="804"/>
                  <a:pt x="333" y="816"/>
                </a:cubicBezTo>
                <a:cubicBezTo>
                  <a:pt x="333" y="828"/>
                  <a:pt x="343" y="837"/>
                  <a:pt x="355" y="837"/>
                </a:cubicBezTo>
                <a:cubicBezTo>
                  <a:pt x="480" y="837"/>
                  <a:pt x="480" y="837"/>
                  <a:pt x="480" y="837"/>
                </a:cubicBezTo>
                <a:cubicBezTo>
                  <a:pt x="492" y="837"/>
                  <a:pt x="502" y="828"/>
                  <a:pt x="502" y="816"/>
                </a:cubicBezTo>
                <a:cubicBezTo>
                  <a:pt x="502" y="804"/>
                  <a:pt x="492" y="794"/>
                  <a:pt x="480" y="794"/>
                </a:cubicBezTo>
                <a:close/>
                <a:moveTo>
                  <a:pt x="457" y="860"/>
                </a:moveTo>
                <a:cubicBezTo>
                  <a:pt x="379" y="860"/>
                  <a:pt x="379" y="860"/>
                  <a:pt x="379" y="860"/>
                </a:cubicBezTo>
                <a:cubicBezTo>
                  <a:pt x="367" y="860"/>
                  <a:pt x="357" y="870"/>
                  <a:pt x="357" y="882"/>
                </a:cubicBezTo>
                <a:cubicBezTo>
                  <a:pt x="357" y="894"/>
                  <a:pt x="367" y="903"/>
                  <a:pt x="379" y="903"/>
                </a:cubicBezTo>
                <a:cubicBezTo>
                  <a:pt x="457" y="903"/>
                  <a:pt x="457" y="903"/>
                  <a:pt x="457" y="903"/>
                </a:cubicBezTo>
                <a:cubicBezTo>
                  <a:pt x="469" y="903"/>
                  <a:pt x="478" y="894"/>
                  <a:pt x="478" y="882"/>
                </a:cubicBezTo>
                <a:cubicBezTo>
                  <a:pt x="478" y="870"/>
                  <a:pt x="469" y="860"/>
                  <a:pt x="457" y="860"/>
                </a:cubicBezTo>
                <a:close/>
                <a:moveTo>
                  <a:pt x="116" y="602"/>
                </a:moveTo>
                <a:cubicBezTo>
                  <a:pt x="86" y="619"/>
                  <a:pt x="86" y="619"/>
                  <a:pt x="86" y="619"/>
                </a:cubicBezTo>
                <a:cubicBezTo>
                  <a:pt x="76" y="625"/>
                  <a:pt x="72" y="638"/>
                  <a:pt x="78" y="649"/>
                </a:cubicBezTo>
                <a:cubicBezTo>
                  <a:pt x="82" y="656"/>
                  <a:pt x="90" y="660"/>
                  <a:pt x="97" y="660"/>
                </a:cubicBezTo>
                <a:cubicBezTo>
                  <a:pt x="101" y="660"/>
                  <a:pt x="104" y="659"/>
                  <a:pt x="108" y="657"/>
                </a:cubicBezTo>
                <a:cubicBezTo>
                  <a:pt x="138" y="639"/>
                  <a:pt x="138" y="639"/>
                  <a:pt x="138" y="639"/>
                </a:cubicBezTo>
                <a:cubicBezTo>
                  <a:pt x="148" y="633"/>
                  <a:pt x="152" y="620"/>
                  <a:pt x="146" y="610"/>
                </a:cubicBezTo>
                <a:cubicBezTo>
                  <a:pt x="140" y="599"/>
                  <a:pt x="127" y="596"/>
                  <a:pt x="116" y="602"/>
                </a:cubicBezTo>
                <a:close/>
                <a:moveTo>
                  <a:pt x="108" y="453"/>
                </a:moveTo>
                <a:cubicBezTo>
                  <a:pt x="108" y="439"/>
                  <a:pt x="97" y="427"/>
                  <a:pt x="82" y="427"/>
                </a:cubicBezTo>
                <a:cubicBezTo>
                  <a:pt x="26" y="427"/>
                  <a:pt x="26" y="427"/>
                  <a:pt x="26" y="427"/>
                </a:cubicBezTo>
                <a:cubicBezTo>
                  <a:pt x="12" y="427"/>
                  <a:pt x="0" y="439"/>
                  <a:pt x="0" y="453"/>
                </a:cubicBezTo>
                <a:cubicBezTo>
                  <a:pt x="0" y="467"/>
                  <a:pt x="12" y="479"/>
                  <a:pt x="26" y="479"/>
                </a:cubicBezTo>
                <a:cubicBezTo>
                  <a:pt x="82" y="479"/>
                  <a:pt x="82" y="479"/>
                  <a:pt x="82" y="479"/>
                </a:cubicBezTo>
                <a:cubicBezTo>
                  <a:pt x="97" y="479"/>
                  <a:pt x="108" y="467"/>
                  <a:pt x="108" y="453"/>
                </a:cubicBezTo>
                <a:close/>
                <a:moveTo>
                  <a:pt x="418" y="148"/>
                </a:moveTo>
                <a:cubicBezTo>
                  <a:pt x="434" y="148"/>
                  <a:pt x="448" y="134"/>
                  <a:pt x="448" y="118"/>
                </a:cubicBezTo>
                <a:cubicBezTo>
                  <a:pt x="448" y="30"/>
                  <a:pt x="448" y="30"/>
                  <a:pt x="448" y="30"/>
                </a:cubicBezTo>
                <a:cubicBezTo>
                  <a:pt x="448" y="13"/>
                  <a:pt x="434" y="0"/>
                  <a:pt x="418" y="0"/>
                </a:cubicBezTo>
                <a:cubicBezTo>
                  <a:pt x="401" y="0"/>
                  <a:pt x="387" y="13"/>
                  <a:pt x="387" y="30"/>
                </a:cubicBezTo>
                <a:cubicBezTo>
                  <a:pt x="387" y="118"/>
                  <a:pt x="387" y="118"/>
                  <a:pt x="387" y="118"/>
                </a:cubicBezTo>
                <a:cubicBezTo>
                  <a:pt x="387" y="134"/>
                  <a:pt x="401" y="148"/>
                  <a:pt x="418" y="148"/>
                </a:cubicBezTo>
                <a:close/>
                <a:moveTo>
                  <a:pt x="749" y="619"/>
                </a:moveTo>
                <a:cubicBezTo>
                  <a:pt x="719" y="602"/>
                  <a:pt x="719" y="602"/>
                  <a:pt x="719" y="602"/>
                </a:cubicBezTo>
                <a:cubicBezTo>
                  <a:pt x="709" y="596"/>
                  <a:pt x="695" y="599"/>
                  <a:pt x="689" y="610"/>
                </a:cubicBezTo>
                <a:cubicBezTo>
                  <a:pt x="683" y="620"/>
                  <a:pt x="687" y="633"/>
                  <a:pt x="697" y="639"/>
                </a:cubicBezTo>
                <a:cubicBezTo>
                  <a:pt x="728" y="657"/>
                  <a:pt x="728" y="657"/>
                  <a:pt x="728" y="657"/>
                </a:cubicBezTo>
                <a:cubicBezTo>
                  <a:pt x="731" y="659"/>
                  <a:pt x="735" y="660"/>
                  <a:pt x="738" y="660"/>
                </a:cubicBezTo>
                <a:cubicBezTo>
                  <a:pt x="746" y="660"/>
                  <a:pt x="753" y="656"/>
                  <a:pt x="757" y="649"/>
                </a:cubicBezTo>
                <a:cubicBezTo>
                  <a:pt x="763" y="638"/>
                  <a:pt x="760" y="625"/>
                  <a:pt x="749" y="619"/>
                </a:cubicBezTo>
                <a:close/>
                <a:moveTo>
                  <a:pt x="708" y="311"/>
                </a:moveTo>
                <a:cubicBezTo>
                  <a:pt x="712" y="311"/>
                  <a:pt x="717" y="310"/>
                  <a:pt x="721" y="308"/>
                </a:cubicBezTo>
                <a:cubicBezTo>
                  <a:pt x="779" y="275"/>
                  <a:pt x="779" y="275"/>
                  <a:pt x="779" y="275"/>
                </a:cubicBezTo>
                <a:cubicBezTo>
                  <a:pt x="791" y="267"/>
                  <a:pt x="795" y="251"/>
                  <a:pt x="788" y="239"/>
                </a:cubicBezTo>
                <a:cubicBezTo>
                  <a:pt x="781" y="227"/>
                  <a:pt x="765" y="222"/>
                  <a:pt x="753" y="229"/>
                </a:cubicBezTo>
                <a:cubicBezTo>
                  <a:pt x="695" y="263"/>
                  <a:pt x="695" y="263"/>
                  <a:pt x="695" y="263"/>
                </a:cubicBezTo>
                <a:cubicBezTo>
                  <a:pt x="683" y="270"/>
                  <a:pt x="678" y="286"/>
                  <a:pt x="685" y="298"/>
                </a:cubicBezTo>
                <a:cubicBezTo>
                  <a:pt x="690" y="307"/>
                  <a:pt x="699" y="311"/>
                  <a:pt x="708" y="311"/>
                </a:cubicBezTo>
                <a:close/>
                <a:moveTo>
                  <a:pt x="809" y="427"/>
                </a:moveTo>
                <a:cubicBezTo>
                  <a:pt x="753" y="427"/>
                  <a:pt x="753" y="427"/>
                  <a:pt x="753" y="427"/>
                </a:cubicBezTo>
                <a:cubicBezTo>
                  <a:pt x="739" y="427"/>
                  <a:pt x="727" y="439"/>
                  <a:pt x="727" y="453"/>
                </a:cubicBezTo>
                <a:cubicBezTo>
                  <a:pt x="727" y="467"/>
                  <a:pt x="739" y="479"/>
                  <a:pt x="753" y="479"/>
                </a:cubicBezTo>
                <a:cubicBezTo>
                  <a:pt x="809" y="479"/>
                  <a:pt x="809" y="479"/>
                  <a:pt x="809" y="479"/>
                </a:cubicBezTo>
                <a:cubicBezTo>
                  <a:pt x="824" y="479"/>
                  <a:pt x="835" y="467"/>
                  <a:pt x="835" y="453"/>
                </a:cubicBezTo>
                <a:cubicBezTo>
                  <a:pt x="835" y="439"/>
                  <a:pt x="824" y="427"/>
                  <a:pt x="809" y="427"/>
                </a:cubicBezTo>
                <a:close/>
                <a:moveTo>
                  <a:pt x="639" y="69"/>
                </a:moveTo>
                <a:cubicBezTo>
                  <a:pt x="625" y="61"/>
                  <a:pt x="606" y="66"/>
                  <a:pt x="598" y="80"/>
                </a:cubicBezTo>
                <a:cubicBezTo>
                  <a:pt x="559" y="147"/>
                  <a:pt x="559" y="147"/>
                  <a:pt x="559" y="147"/>
                </a:cubicBezTo>
                <a:cubicBezTo>
                  <a:pt x="551" y="162"/>
                  <a:pt x="556" y="180"/>
                  <a:pt x="570" y="189"/>
                </a:cubicBezTo>
                <a:cubicBezTo>
                  <a:pt x="575" y="192"/>
                  <a:pt x="580" y="193"/>
                  <a:pt x="585" y="193"/>
                </a:cubicBezTo>
                <a:cubicBezTo>
                  <a:pt x="596" y="193"/>
                  <a:pt x="606" y="187"/>
                  <a:pt x="612" y="178"/>
                </a:cubicBezTo>
                <a:cubicBezTo>
                  <a:pt x="650" y="111"/>
                  <a:pt x="650" y="111"/>
                  <a:pt x="650" y="111"/>
                </a:cubicBezTo>
                <a:cubicBezTo>
                  <a:pt x="659" y="96"/>
                  <a:pt x="654" y="78"/>
                  <a:pt x="639" y="69"/>
                </a:cubicBezTo>
                <a:close/>
                <a:moveTo>
                  <a:pt x="418" y="216"/>
                </a:moveTo>
                <a:cubicBezTo>
                  <a:pt x="277" y="216"/>
                  <a:pt x="213" y="325"/>
                  <a:pt x="213" y="426"/>
                </a:cubicBezTo>
                <a:cubicBezTo>
                  <a:pt x="213" y="490"/>
                  <a:pt x="239" y="525"/>
                  <a:pt x="265" y="558"/>
                </a:cubicBezTo>
                <a:cubicBezTo>
                  <a:pt x="294" y="597"/>
                  <a:pt x="324" y="638"/>
                  <a:pt x="326" y="736"/>
                </a:cubicBezTo>
                <a:cubicBezTo>
                  <a:pt x="326" y="755"/>
                  <a:pt x="342" y="770"/>
                  <a:pt x="361" y="770"/>
                </a:cubicBezTo>
                <a:cubicBezTo>
                  <a:pt x="474" y="770"/>
                  <a:pt x="474" y="770"/>
                  <a:pt x="474" y="770"/>
                </a:cubicBezTo>
                <a:cubicBezTo>
                  <a:pt x="493" y="770"/>
                  <a:pt x="509" y="755"/>
                  <a:pt x="509" y="736"/>
                </a:cubicBezTo>
                <a:cubicBezTo>
                  <a:pt x="511" y="638"/>
                  <a:pt x="542" y="597"/>
                  <a:pt x="571" y="558"/>
                </a:cubicBezTo>
                <a:cubicBezTo>
                  <a:pt x="596" y="525"/>
                  <a:pt x="622" y="490"/>
                  <a:pt x="622" y="426"/>
                </a:cubicBezTo>
                <a:cubicBezTo>
                  <a:pt x="622" y="325"/>
                  <a:pt x="558" y="216"/>
                  <a:pt x="418" y="216"/>
                </a:cubicBezTo>
                <a:close/>
                <a:moveTo>
                  <a:pt x="411" y="322"/>
                </a:moveTo>
                <a:cubicBezTo>
                  <a:pt x="367" y="322"/>
                  <a:pt x="315" y="348"/>
                  <a:pt x="315" y="422"/>
                </a:cubicBezTo>
                <a:cubicBezTo>
                  <a:pt x="315" y="434"/>
                  <a:pt x="305" y="444"/>
                  <a:pt x="293" y="444"/>
                </a:cubicBezTo>
                <a:cubicBezTo>
                  <a:pt x="281" y="444"/>
                  <a:pt x="272" y="434"/>
                  <a:pt x="272" y="422"/>
                </a:cubicBezTo>
                <a:cubicBezTo>
                  <a:pt x="272" y="324"/>
                  <a:pt x="344" y="279"/>
                  <a:pt x="411" y="279"/>
                </a:cubicBezTo>
                <a:cubicBezTo>
                  <a:pt x="423" y="279"/>
                  <a:pt x="433" y="289"/>
                  <a:pt x="433" y="301"/>
                </a:cubicBezTo>
                <a:cubicBezTo>
                  <a:pt x="433" y="313"/>
                  <a:pt x="423" y="322"/>
                  <a:pt x="411" y="322"/>
                </a:cubicBezTo>
                <a:close/>
              </a:path>
            </a:pathLst>
          </a:custGeom>
          <a:solidFill>
            <a:srgbClr val="88848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0" name="Google Shape;150;p2"/>
          <p:cNvSpPr/>
          <p:nvPr/>
        </p:nvSpPr>
        <p:spPr>
          <a:xfrm>
            <a:off x="6459279" y="2611805"/>
            <a:ext cx="338138" cy="379413"/>
          </a:xfrm>
          <a:custGeom>
            <a:rect b="b" l="l" r="r" t="t"/>
            <a:pathLst>
              <a:path extrusionOk="0" h="670" w="600">
                <a:moveTo>
                  <a:pt x="17" y="67"/>
                </a:moveTo>
                <a:cubicBezTo>
                  <a:pt x="34" y="49"/>
                  <a:pt x="62" y="48"/>
                  <a:pt x="80" y="65"/>
                </a:cubicBezTo>
                <a:cubicBezTo>
                  <a:pt x="19" y="131"/>
                  <a:pt x="19" y="131"/>
                  <a:pt x="19" y="131"/>
                </a:cubicBezTo>
                <a:cubicBezTo>
                  <a:pt x="1" y="114"/>
                  <a:pt x="0" y="85"/>
                  <a:pt x="17" y="67"/>
                </a:cubicBezTo>
                <a:close/>
                <a:moveTo>
                  <a:pt x="385" y="440"/>
                </a:moveTo>
                <a:cubicBezTo>
                  <a:pt x="389" y="434"/>
                  <a:pt x="387" y="426"/>
                  <a:pt x="381" y="422"/>
                </a:cubicBezTo>
                <a:cubicBezTo>
                  <a:pt x="381" y="422"/>
                  <a:pt x="316" y="377"/>
                  <a:pt x="220" y="286"/>
                </a:cubicBezTo>
                <a:cubicBezTo>
                  <a:pt x="124" y="195"/>
                  <a:pt x="75" y="133"/>
                  <a:pt x="75" y="132"/>
                </a:cubicBezTo>
                <a:cubicBezTo>
                  <a:pt x="70" y="126"/>
                  <a:pt x="62" y="125"/>
                  <a:pt x="56" y="130"/>
                </a:cubicBezTo>
                <a:cubicBezTo>
                  <a:pt x="51" y="134"/>
                  <a:pt x="50" y="142"/>
                  <a:pt x="54" y="148"/>
                </a:cubicBezTo>
                <a:cubicBezTo>
                  <a:pt x="56" y="150"/>
                  <a:pt x="104" y="212"/>
                  <a:pt x="202" y="305"/>
                </a:cubicBezTo>
                <a:cubicBezTo>
                  <a:pt x="300" y="397"/>
                  <a:pt x="364" y="442"/>
                  <a:pt x="366" y="444"/>
                </a:cubicBezTo>
                <a:cubicBezTo>
                  <a:pt x="369" y="445"/>
                  <a:pt x="371" y="446"/>
                  <a:pt x="374" y="446"/>
                </a:cubicBezTo>
                <a:cubicBezTo>
                  <a:pt x="378" y="446"/>
                  <a:pt x="382" y="444"/>
                  <a:pt x="385" y="440"/>
                </a:cubicBezTo>
                <a:close/>
                <a:moveTo>
                  <a:pt x="600" y="178"/>
                </a:moveTo>
                <a:cubicBezTo>
                  <a:pt x="600" y="636"/>
                  <a:pt x="600" y="636"/>
                  <a:pt x="600" y="636"/>
                </a:cubicBezTo>
                <a:cubicBezTo>
                  <a:pt x="600" y="655"/>
                  <a:pt x="584" y="670"/>
                  <a:pt x="565" y="670"/>
                </a:cubicBezTo>
                <a:cubicBezTo>
                  <a:pt x="136" y="670"/>
                  <a:pt x="136" y="670"/>
                  <a:pt x="136" y="670"/>
                </a:cubicBezTo>
                <a:cubicBezTo>
                  <a:pt x="117" y="670"/>
                  <a:pt x="101" y="655"/>
                  <a:pt x="101" y="636"/>
                </a:cubicBezTo>
                <a:cubicBezTo>
                  <a:pt x="101" y="243"/>
                  <a:pt x="101" y="243"/>
                  <a:pt x="101" y="243"/>
                </a:cubicBezTo>
                <a:cubicBezTo>
                  <a:pt x="125" y="271"/>
                  <a:pt x="156" y="304"/>
                  <a:pt x="194" y="340"/>
                </a:cubicBezTo>
                <a:cubicBezTo>
                  <a:pt x="299" y="440"/>
                  <a:pt x="379" y="484"/>
                  <a:pt x="389" y="490"/>
                </a:cubicBezTo>
                <a:cubicBezTo>
                  <a:pt x="393" y="474"/>
                  <a:pt x="402" y="457"/>
                  <a:pt x="415" y="443"/>
                </a:cubicBezTo>
                <a:cubicBezTo>
                  <a:pt x="427" y="430"/>
                  <a:pt x="443" y="420"/>
                  <a:pt x="459" y="416"/>
                </a:cubicBezTo>
                <a:cubicBezTo>
                  <a:pt x="452" y="404"/>
                  <a:pt x="404" y="328"/>
                  <a:pt x="299" y="229"/>
                </a:cubicBezTo>
                <a:cubicBezTo>
                  <a:pt x="218" y="152"/>
                  <a:pt x="152" y="108"/>
                  <a:pt x="122" y="90"/>
                </a:cubicBezTo>
                <a:cubicBezTo>
                  <a:pt x="137" y="74"/>
                  <a:pt x="137" y="74"/>
                  <a:pt x="137" y="74"/>
                </a:cubicBezTo>
                <a:cubicBezTo>
                  <a:pt x="155" y="81"/>
                  <a:pt x="203" y="102"/>
                  <a:pt x="254" y="148"/>
                </a:cubicBezTo>
                <a:cubicBezTo>
                  <a:pt x="318" y="206"/>
                  <a:pt x="350" y="269"/>
                  <a:pt x="350" y="269"/>
                </a:cubicBezTo>
                <a:cubicBezTo>
                  <a:pt x="352" y="274"/>
                  <a:pt x="357" y="277"/>
                  <a:pt x="362" y="277"/>
                </a:cubicBezTo>
                <a:cubicBezTo>
                  <a:pt x="364" y="277"/>
                  <a:pt x="366" y="276"/>
                  <a:pt x="368" y="275"/>
                </a:cubicBezTo>
                <a:cubicBezTo>
                  <a:pt x="374" y="272"/>
                  <a:pt x="377" y="264"/>
                  <a:pt x="373" y="258"/>
                </a:cubicBezTo>
                <a:cubicBezTo>
                  <a:pt x="372" y="255"/>
                  <a:pt x="340" y="190"/>
                  <a:pt x="271" y="129"/>
                </a:cubicBezTo>
                <a:cubicBezTo>
                  <a:pt x="203" y="68"/>
                  <a:pt x="140" y="48"/>
                  <a:pt x="138" y="47"/>
                </a:cubicBezTo>
                <a:cubicBezTo>
                  <a:pt x="130" y="45"/>
                  <a:pt x="130" y="45"/>
                  <a:pt x="130" y="45"/>
                </a:cubicBezTo>
                <a:cubicBezTo>
                  <a:pt x="101" y="73"/>
                  <a:pt x="101" y="73"/>
                  <a:pt x="101" y="73"/>
                </a:cubicBezTo>
                <a:cubicBezTo>
                  <a:pt x="101" y="35"/>
                  <a:pt x="101" y="35"/>
                  <a:pt x="101" y="35"/>
                </a:cubicBezTo>
                <a:cubicBezTo>
                  <a:pt x="101" y="16"/>
                  <a:pt x="117" y="0"/>
                  <a:pt x="136" y="0"/>
                </a:cubicBezTo>
                <a:cubicBezTo>
                  <a:pt x="423" y="0"/>
                  <a:pt x="423" y="0"/>
                  <a:pt x="423" y="0"/>
                </a:cubicBezTo>
                <a:cubicBezTo>
                  <a:pt x="457" y="35"/>
                  <a:pt x="457" y="35"/>
                  <a:pt x="457" y="35"/>
                </a:cubicBezTo>
                <a:cubicBezTo>
                  <a:pt x="565" y="143"/>
                  <a:pt x="565" y="143"/>
                  <a:pt x="565" y="143"/>
                </a:cubicBezTo>
                <a:lnTo>
                  <a:pt x="600" y="178"/>
                </a:lnTo>
                <a:close/>
                <a:moveTo>
                  <a:pt x="422" y="509"/>
                </a:moveTo>
                <a:cubicBezTo>
                  <a:pt x="512" y="535"/>
                  <a:pt x="512" y="535"/>
                  <a:pt x="512" y="535"/>
                </a:cubicBezTo>
                <a:cubicBezTo>
                  <a:pt x="481" y="447"/>
                  <a:pt x="481" y="447"/>
                  <a:pt x="481" y="447"/>
                </a:cubicBezTo>
                <a:cubicBezTo>
                  <a:pt x="481" y="447"/>
                  <a:pt x="481" y="447"/>
                  <a:pt x="480" y="447"/>
                </a:cubicBezTo>
                <a:cubicBezTo>
                  <a:pt x="471" y="447"/>
                  <a:pt x="454" y="452"/>
                  <a:pt x="440" y="467"/>
                </a:cubicBezTo>
                <a:cubicBezTo>
                  <a:pt x="425" y="483"/>
                  <a:pt x="421" y="500"/>
                  <a:pt x="422" y="509"/>
                </a:cubicBezTo>
                <a:close/>
                <a:moveTo>
                  <a:pt x="523" y="590"/>
                </a:moveTo>
                <a:cubicBezTo>
                  <a:pt x="523" y="581"/>
                  <a:pt x="515" y="573"/>
                  <a:pt x="506" y="573"/>
                </a:cubicBezTo>
                <a:cubicBezTo>
                  <a:pt x="195" y="573"/>
                  <a:pt x="195" y="573"/>
                  <a:pt x="195" y="573"/>
                </a:cubicBezTo>
                <a:cubicBezTo>
                  <a:pt x="186" y="573"/>
                  <a:pt x="178" y="581"/>
                  <a:pt x="178" y="590"/>
                </a:cubicBezTo>
                <a:cubicBezTo>
                  <a:pt x="178" y="600"/>
                  <a:pt x="186" y="608"/>
                  <a:pt x="195" y="608"/>
                </a:cubicBezTo>
                <a:cubicBezTo>
                  <a:pt x="506" y="608"/>
                  <a:pt x="506" y="608"/>
                  <a:pt x="506" y="608"/>
                </a:cubicBezTo>
                <a:cubicBezTo>
                  <a:pt x="515" y="608"/>
                  <a:pt x="523" y="600"/>
                  <a:pt x="523" y="590"/>
                </a:cubicBezTo>
                <a:close/>
                <a:moveTo>
                  <a:pt x="571" y="182"/>
                </a:moveTo>
                <a:cubicBezTo>
                  <a:pt x="532" y="143"/>
                  <a:pt x="532" y="143"/>
                  <a:pt x="532" y="143"/>
                </a:cubicBezTo>
                <a:cubicBezTo>
                  <a:pt x="481" y="143"/>
                  <a:pt x="481" y="143"/>
                  <a:pt x="481" y="143"/>
                </a:cubicBezTo>
                <a:cubicBezTo>
                  <a:pt x="481" y="91"/>
                  <a:pt x="481" y="91"/>
                  <a:pt x="481" y="91"/>
                </a:cubicBezTo>
                <a:cubicBezTo>
                  <a:pt x="442" y="52"/>
                  <a:pt x="442" y="52"/>
                  <a:pt x="442" y="52"/>
                </a:cubicBezTo>
                <a:cubicBezTo>
                  <a:pt x="442" y="182"/>
                  <a:pt x="442" y="182"/>
                  <a:pt x="442" y="182"/>
                </a:cubicBezTo>
                <a:lnTo>
                  <a:pt x="571" y="182"/>
                </a:lnTo>
                <a:close/>
              </a:path>
            </a:pathLst>
          </a:custGeom>
          <a:solidFill>
            <a:srgbClr val="88848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7"/>
          <p:cNvSpPr txBox="1"/>
          <p:nvPr>
            <p:ph idx="2" type="body"/>
          </p:nvPr>
        </p:nvSpPr>
        <p:spPr>
          <a:xfrm>
            <a:off x="628649" y="655225"/>
            <a:ext cx="4578909" cy="467678"/>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300"/>
              </a:spcBef>
              <a:spcAft>
                <a:spcPts val="0"/>
              </a:spcAft>
              <a:buSzPts val="1980"/>
              <a:buNone/>
            </a:pPr>
            <a:r>
              <a:rPr lang="en-GB" sz="1600"/>
              <a:t>Purpose</a:t>
            </a:r>
            <a:endParaRPr/>
          </a:p>
        </p:txBody>
      </p:sp>
      <p:sp>
        <p:nvSpPr>
          <p:cNvPr id="307" name="Google Shape;307;p17"/>
          <p:cNvSpPr txBox="1"/>
          <p:nvPr>
            <p:ph idx="3" type="body"/>
          </p:nvPr>
        </p:nvSpPr>
        <p:spPr>
          <a:xfrm>
            <a:off x="628650" y="168595"/>
            <a:ext cx="4581956" cy="566738"/>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300"/>
              </a:spcBef>
              <a:spcAft>
                <a:spcPts val="0"/>
              </a:spcAft>
              <a:buSzPts val="1980"/>
              <a:buNone/>
            </a:pPr>
            <a:r>
              <a:rPr lang="en-GB"/>
              <a:t>ODala</a:t>
            </a:r>
            <a:endParaRPr/>
          </a:p>
        </p:txBody>
      </p:sp>
      <p:pic>
        <p:nvPicPr>
          <p:cNvPr id="308" name="Google Shape;308;p17"/>
          <p:cNvPicPr preferRelativeResize="0"/>
          <p:nvPr/>
        </p:nvPicPr>
        <p:blipFill rotWithShape="1">
          <a:blip r:embed="rId3">
            <a:alphaModFix/>
          </a:blip>
          <a:srcRect b="0" l="0" r="0" t="0"/>
          <a:stretch/>
        </p:blipFill>
        <p:spPr>
          <a:xfrm>
            <a:off x="628649" y="1006645"/>
            <a:ext cx="6805799" cy="396826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18"/>
          <p:cNvSpPr txBox="1"/>
          <p:nvPr>
            <p:ph idx="1" type="body"/>
          </p:nvPr>
        </p:nvSpPr>
        <p:spPr>
          <a:xfrm>
            <a:off x="628649" y="1501673"/>
            <a:ext cx="7198280" cy="235859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900"/>
              </a:spcBef>
              <a:spcAft>
                <a:spcPts val="0"/>
              </a:spcAft>
              <a:buClr>
                <a:srgbClr val="292929"/>
              </a:buClr>
              <a:buSzPts val="1800"/>
              <a:buFont typeface="Arial"/>
              <a:buNone/>
            </a:pPr>
            <a:r>
              <a:rPr b="1" i="0" lang="en-GB">
                <a:solidFill>
                  <a:srgbClr val="292929"/>
                </a:solidFill>
                <a:latin typeface="Arial"/>
                <a:ea typeface="Arial"/>
                <a:cs typeface="Arial"/>
                <a:sym typeface="Arial"/>
              </a:rPr>
              <a:t>Cities/regions</a:t>
            </a:r>
            <a:r>
              <a:rPr b="0" i="0" lang="en-GB">
                <a:solidFill>
                  <a:srgbClr val="292929"/>
                </a:solidFill>
                <a:latin typeface="Arial"/>
                <a:ea typeface="Arial"/>
                <a:cs typeface="Arial"/>
                <a:sym typeface="Arial"/>
              </a:rPr>
              <a:t>: Kiel (Germany, Coordinator), Heidelberg (Germany), Cartagena (Spain), Saint-Quentin (France), Faubourg Numérique (France), Flanders Information Agency (Belgium), Flanders Information Agency (Belgium), Digipolis Antwerp (Belgium)</a:t>
            </a:r>
            <a:endParaRPr/>
          </a:p>
          <a:p>
            <a:pPr indent="0" lvl="0" marL="0" marR="0" rtl="0" algn="l">
              <a:lnSpc>
                <a:spcPct val="100000"/>
              </a:lnSpc>
              <a:spcBef>
                <a:spcPts val="900"/>
              </a:spcBef>
              <a:spcAft>
                <a:spcPts val="0"/>
              </a:spcAft>
              <a:buClr>
                <a:srgbClr val="292929"/>
              </a:buClr>
              <a:buSzPts val="1800"/>
              <a:buFont typeface="Arial"/>
              <a:buNone/>
            </a:pPr>
            <a:r>
              <a:rPr b="1" lang="en-GB">
                <a:solidFill>
                  <a:srgbClr val="292929"/>
                </a:solidFill>
                <a:latin typeface="Arial"/>
                <a:ea typeface="Arial"/>
                <a:cs typeface="Arial"/>
                <a:sym typeface="Arial"/>
              </a:rPr>
              <a:t>Companies</a:t>
            </a:r>
            <a:r>
              <a:rPr lang="en-GB">
                <a:solidFill>
                  <a:srgbClr val="292929"/>
                </a:solidFill>
                <a:latin typeface="Arial"/>
                <a:ea typeface="Arial"/>
                <a:cs typeface="Arial"/>
                <a:sym typeface="Arial"/>
              </a:rPr>
              <a:t>: </a:t>
            </a:r>
            <a:r>
              <a:rPr b="0" i="0" lang="en-GB">
                <a:solidFill>
                  <a:srgbClr val="292929"/>
                </a:solidFill>
                <a:latin typeface="Arial"/>
                <a:ea typeface="Arial"/>
                <a:cs typeface="Arial"/>
                <a:sym typeface="Arial"/>
              </a:rPr>
              <a:t>NEC Laboratories Europe (Germany), HOP Ubiquitous (Spain), Sirus (Belgium), Vero City (Germany), Contrasec (Finland) </a:t>
            </a:r>
            <a:endParaRPr/>
          </a:p>
          <a:p>
            <a:pPr indent="0" lvl="0" marL="0" marR="0" rtl="0" algn="l">
              <a:lnSpc>
                <a:spcPct val="100000"/>
              </a:lnSpc>
              <a:spcBef>
                <a:spcPts val="900"/>
              </a:spcBef>
              <a:spcAft>
                <a:spcPts val="0"/>
              </a:spcAft>
              <a:buClr>
                <a:srgbClr val="292929"/>
              </a:buClr>
              <a:buSzPts val="1800"/>
              <a:buFont typeface="Arial"/>
              <a:buNone/>
            </a:pPr>
            <a:r>
              <a:rPr b="1" lang="en-GB">
                <a:solidFill>
                  <a:srgbClr val="292929"/>
                </a:solidFill>
                <a:latin typeface="Arial"/>
                <a:ea typeface="Arial"/>
                <a:cs typeface="Arial"/>
                <a:sym typeface="Arial"/>
              </a:rPr>
              <a:t>Research institutes</a:t>
            </a:r>
            <a:r>
              <a:rPr lang="en-GB">
                <a:solidFill>
                  <a:srgbClr val="292929"/>
                </a:solidFill>
                <a:latin typeface="Arial"/>
                <a:ea typeface="Arial"/>
                <a:cs typeface="Arial"/>
                <a:sym typeface="Arial"/>
              </a:rPr>
              <a:t>: </a:t>
            </a:r>
            <a:r>
              <a:rPr b="0" i="0" lang="en-GB">
                <a:solidFill>
                  <a:srgbClr val="292929"/>
                </a:solidFill>
                <a:latin typeface="Arial"/>
                <a:ea typeface="Arial"/>
                <a:cs typeface="Arial"/>
                <a:sym typeface="Arial"/>
              </a:rPr>
              <a:t>imec (Belgium), </a:t>
            </a:r>
            <a:endParaRPr/>
          </a:p>
          <a:p>
            <a:pPr indent="0" lvl="0" marL="0" marR="0" rtl="0" algn="l">
              <a:lnSpc>
                <a:spcPct val="100000"/>
              </a:lnSpc>
              <a:spcBef>
                <a:spcPts val="900"/>
              </a:spcBef>
              <a:spcAft>
                <a:spcPts val="0"/>
              </a:spcAft>
              <a:buClr>
                <a:srgbClr val="292929"/>
              </a:buClr>
              <a:buSzPts val="1800"/>
              <a:buFont typeface="Arial"/>
              <a:buNone/>
            </a:pPr>
            <a:r>
              <a:rPr b="1" lang="en-GB">
                <a:solidFill>
                  <a:srgbClr val="292929"/>
                </a:solidFill>
                <a:latin typeface="Arial"/>
                <a:ea typeface="Arial"/>
                <a:cs typeface="Arial"/>
                <a:sym typeface="Arial"/>
              </a:rPr>
              <a:t>NGOs</a:t>
            </a:r>
            <a:r>
              <a:rPr lang="en-GB">
                <a:solidFill>
                  <a:srgbClr val="292929"/>
                </a:solidFill>
                <a:latin typeface="Arial"/>
                <a:ea typeface="Arial"/>
                <a:cs typeface="Arial"/>
                <a:sym typeface="Arial"/>
              </a:rPr>
              <a:t>: </a:t>
            </a:r>
            <a:r>
              <a:rPr b="0" i="0" lang="en-GB">
                <a:solidFill>
                  <a:srgbClr val="292929"/>
                </a:solidFill>
                <a:latin typeface="Arial"/>
                <a:ea typeface="Arial"/>
                <a:cs typeface="Arial"/>
                <a:sym typeface="Arial"/>
              </a:rPr>
              <a:t>FIWARE Foundation (Germany), Open &amp; Agile Smart Cities (Belgium)</a:t>
            </a:r>
            <a:endParaRPr/>
          </a:p>
        </p:txBody>
      </p:sp>
      <p:sp>
        <p:nvSpPr>
          <p:cNvPr id="314" name="Google Shape;314;p18"/>
          <p:cNvSpPr txBox="1"/>
          <p:nvPr>
            <p:ph idx="2" type="body"/>
          </p:nvPr>
        </p:nvSpPr>
        <p:spPr>
          <a:xfrm>
            <a:off x="628649" y="655225"/>
            <a:ext cx="4578909" cy="467678"/>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300"/>
              </a:spcBef>
              <a:spcAft>
                <a:spcPts val="0"/>
              </a:spcAft>
              <a:buSzPts val="1980"/>
              <a:buNone/>
            </a:pPr>
            <a:r>
              <a:rPr lang="en-GB"/>
              <a:t>Partners</a:t>
            </a:r>
            <a:endParaRPr/>
          </a:p>
        </p:txBody>
      </p:sp>
      <p:sp>
        <p:nvSpPr>
          <p:cNvPr id="315" name="Google Shape;315;p18"/>
          <p:cNvSpPr txBox="1"/>
          <p:nvPr>
            <p:ph idx="3" type="body"/>
          </p:nvPr>
        </p:nvSpPr>
        <p:spPr>
          <a:xfrm>
            <a:off x="628650" y="168595"/>
            <a:ext cx="4581956" cy="566738"/>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300"/>
              </a:spcBef>
              <a:spcAft>
                <a:spcPts val="0"/>
              </a:spcAft>
              <a:buSzPts val="1980"/>
              <a:buNone/>
            </a:pPr>
            <a:r>
              <a:rPr lang="en-GB"/>
              <a:t>ODala</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9" name="Shape 319"/>
        <p:cNvGrpSpPr/>
        <p:nvPr/>
      </p:nvGrpSpPr>
      <p:grpSpPr>
        <a:xfrm>
          <a:off x="0" y="0"/>
          <a:ext cx="0" cy="0"/>
          <a:chOff x="0" y="0"/>
          <a:chExt cx="0" cy="0"/>
        </a:xfrm>
      </p:grpSpPr>
      <p:sp>
        <p:nvSpPr>
          <p:cNvPr id="320" name="Google Shape;320;p19"/>
          <p:cNvSpPr txBox="1"/>
          <p:nvPr>
            <p:ph idx="1" type="body"/>
          </p:nvPr>
        </p:nvSpPr>
        <p:spPr>
          <a:xfrm>
            <a:off x="1074421" y="1792622"/>
            <a:ext cx="6995159" cy="88269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300"/>
              </a:spcBef>
              <a:spcAft>
                <a:spcPts val="0"/>
              </a:spcAft>
              <a:buSzPts val="1980"/>
              <a:buNone/>
            </a:pPr>
            <a:r>
              <a:rPr lang="en-GB"/>
              <a:t>CITYxCITY</a:t>
            </a:r>
            <a:endParaRPr/>
          </a:p>
          <a:p>
            <a:pPr indent="0" lvl="0" marL="0" rtl="0" algn="ctr">
              <a:lnSpc>
                <a:spcPct val="90000"/>
              </a:lnSpc>
              <a:spcBef>
                <a:spcPts val="300"/>
              </a:spcBef>
              <a:spcAft>
                <a:spcPts val="0"/>
              </a:spcAft>
              <a:buSzPts val="1980"/>
              <a:buNone/>
            </a:pPr>
            <a:r>
              <a:rPr lang="en-GB"/>
              <a:t> </a:t>
            </a:r>
            <a:r>
              <a:rPr b="1" lang="en-GB">
                <a:solidFill>
                  <a:srgbClr val="94D4EE"/>
                </a:solidFill>
              </a:rPr>
              <a:t>Empowering Cities &amp; Communities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p20"/>
          <p:cNvPicPr preferRelativeResize="0"/>
          <p:nvPr/>
        </p:nvPicPr>
        <p:blipFill rotWithShape="1">
          <a:blip r:embed="rId3">
            <a:alphaModFix/>
          </a:blip>
          <a:srcRect b="68413" l="0" r="65502" t="0"/>
          <a:stretch/>
        </p:blipFill>
        <p:spPr>
          <a:xfrm>
            <a:off x="251844" y="1543718"/>
            <a:ext cx="2481120" cy="936877"/>
          </a:xfrm>
          <a:prstGeom prst="rect">
            <a:avLst/>
          </a:prstGeom>
          <a:noFill/>
          <a:ln>
            <a:noFill/>
          </a:ln>
        </p:spPr>
      </p:pic>
      <p:pic>
        <p:nvPicPr>
          <p:cNvPr id="326" name="Google Shape;326;p20"/>
          <p:cNvPicPr preferRelativeResize="0"/>
          <p:nvPr/>
        </p:nvPicPr>
        <p:blipFill rotWithShape="1">
          <a:blip r:embed="rId3">
            <a:alphaModFix/>
          </a:blip>
          <a:srcRect b="34446" l="0" r="63872" t="30279"/>
          <a:stretch/>
        </p:blipFill>
        <p:spPr>
          <a:xfrm>
            <a:off x="3243310" y="1434301"/>
            <a:ext cx="2598343" cy="1046294"/>
          </a:xfrm>
          <a:prstGeom prst="rect">
            <a:avLst/>
          </a:prstGeom>
          <a:noFill/>
          <a:ln>
            <a:noFill/>
          </a:ln>
        </p:spPr>
      </p:pic>
      <p:pic>
        <p:nvPicPr>
          <p:cNvPr id="327" name="Google Shape;327;p20"/>
          <p:cNvPicPr preferRelativeResize="0"/>
          <p:nvPr/>
        </p:nvPicPr>
        <p:blipFill rotWithShape="1">
          <a:blip r:embed="rId3">
            <a:alphaModFix/>
          </a:blip>
          <a:srcRect b="0" l="0" r="60072" t="67083"/>
          <a:stretch/>
        </p:blipFill>
        <p:spPr>
          <a:xfrm>
            <a:off x="6113693" y="1520469"/>
            <a:ext cx="3030308" cy="1030279"/>
          </a:xfrm>
          <a:prstGeom prst="rect">
            <a:avLst/>
          </a:prstGeom>
          <a:noFill/>
          <a:ln>
            <a:noFill/>
          </a:ln>
        </p:spPr>
      </p:pic>
      <p:pic>
        <p:nvPicPr>
          <p:cNvPr id="328" name="Google Shape;328;p20"/>
          <p:cNvPicPr preferRelativeResize="0"/>
          <p:nvPr/>
        </p:nvPicPr>
        <p:blipFill rotWithShape="1">
          <a:blip r:embed="rId4">
            <a:alphaModFix/>
          </a:blip>
          <a:srcRect b="68279" l="0" r="0" t="0"/>
          <a:stretch/>
        </p:blipFill>
        <p:spPr>
          <a:xfrm>
            <a:off x="6113693" y="2571750"/>
            <a:ext cx="2833073" cy="1557900"/>
          </a:xfrm>
          <a:prstGeom prst="roundRect">
            <a:avLst>
              <a:gd fmla="val 8594" name="adj"/>
            </a:avLst>
          </a:prstGeom>
          <a:solidFill>
            <a:srgbClr val="ECECEC"/>
          </a:solidFill>
          <a:ln>
            <a:noFill/>
          </a:ln>
          <a:effectLst>
            <a:reflection blurRad="0" dir="5400000" dist="5000" endA="0" endPos="28000" fadeDir="5400000" kx="0" rotWithShape="0" algn="bl" stA="38000" stPos="0" sy="-100000" ky="0"/>
          </a:effectLst>
        </p:spPr>
      </p:pic>
      <p:pic>
        <p:nvPicPr>
          <p:cNvPr descr="Graphical user interface, application, website&#10;&#10;Description automatically generated" id="329" name="Google Shape;329;p20"/>
          <p:cNvPicPr preferRelativeResize="0"/>
          <p:nvPr/>
        </p:nvPicPr>
        <p:blipFill rotWithShape="1">
          <a:blip r:embed="rId5">
            <a:alphaModFix/>
          </a:blip>
          <a:srcRect b="0" l="0" r="10971" t="0"/>
          <a:stretch/>
        </p:blipFill>
        <p:spPr>
          <a:xfrm>
            <a:off x="3302348" y="2713029"/>
            <a:ext cx="2539305" cy="1456390"/>
          </a:xfrm>
          <a:prstGeom prst="roundRect">
            <a:avLst>
              <a:gd fmla="val 8594" name="adj"/>
            </a:avLst>
          </a:prstGeom>
          <a:solidFill>
            <a:srgbClr val="ECECEC"/>
          </a:solidFill>
          <a:ln>
            <a:noFill/>
          </a:ln>
          <a:effectLst>
            <a:reflection blurRad="0" dir="5400000" dist="5000" endA="0" endPos="28000" fadeDir="5400000" kx="0" rotWithShape="0" algn="bl" stA="38000" stPos="0" sy="-100000" ky="0"/>
          </a:effectLst>
        </p:spPr>
      </p:pic>
      <p:pic>
        <p:nvPicPr>
          <p:cNvPr descr="A picture containing text&#10;&#10;Description automatically generated" id="330" name="Google Shape;330;p20"/>
          <p:cNvPicPr preferRelativeResize="0"/>
          <p:nvPr/>
        </p:nvPicPr>
        <p:blipFill rotWithShape="1">
          <a:blip r:embed="rId6">
            <a:alphaModFix/>
          </a:blip>
          <a:srcRect b="0" l="0" r="0" t="0"/>
          <a:stretch/>
        </p:blipFill>
        <p:spPr>
          <a:xfrm>
            <a:off x="183897" y="2753377"/>
            <a:ext cx="2641936" cy="1375694"/>
          </a:xfrm>
          <a:prstGeom prst="roundRect">
            <a:avLst>
              <a:gd fmla="val 8594" name="adj"/>
            </a:avLst>
          </a:prstGeom>
          <a:solidFill>
            <a:srgbClr val="ECECEC"/>
          </a:solidFill>
          <a:ln>
            <a:noFill/>
          </a:ln>
          <a:effectLst>
            <a:reflection blurRad="0" dir="5400000" dist="5000" endA="0" endPos="28000" fadeDir="5400000" kx="0" rotWithShape="0" algn="bl" stA="38000" stPos="0" sy="-100000" ky="0"/>
          </a:effectLst>
        </p:spPr>
      </p:pic>
      <p:sp>
        <p:nvSpPr>
          <p:cNvPr id="331" name="Google Shape;331;p20"/>
          <p:cNvSpPr txBox="1"/>
          <p:nvPr>
            <p:ph idx="1" type="body"/>
          </p:nvPr>
        </p:nvSpPr>
        <p:spPr>
          <a:xfrm>
            <a:off x="628650" y="168595"/>
            <a:ext cx="4581956" cy="566738"/>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300"/>
              </a:spcBef>
              <a:spcAft>
                <a:spcPts val="0"/>
              </a:spcAft>
              <a:buSzPts val="1980"/>
              <a:buNone/>
            </a:pPr>
            <a:r>
              <a:rPr lang="en-GB"/>
              <a:t>CITYxCITY</a:t>
            </a:r>
            <a:endParaRPr/>
          </a:p>
        </p:txBody>
      </p:sp>
      <p:sp>
        <p:nvSpPr>
          <p:cNvPr id="332" name="Google Shape;332;p20"/>
          <p:cNvSpPr txBox="1"/>
          <p:nvPr>
            <p:ph idx="2" type="body"/>
          </p:nvPr>
        </p:nvSpPr>
        <p:spPr>
          <a:xfrm>
            <a:off x="628649" y="655225"/>
            <a:ext cx="5810251" cy="467678"/>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300"/>
              </a:spcBef>
              <a:spcAft>
                <a:spcPts val="0"/>
              </a:spcAft>
              <a:buSzPts val="1980"/>
              <a:buNone/>
            </a:pPr>
            <a:r>
              <a:rPr lang="en-GB"/>
              <a:t>Connecting Cities. Empowering Communities</a:t>
            </a:r>
            <a:endParaRPr/>
          </a:p>
        </p:txBody>
      </p:sp>
      <p:sp>
        <p:nvSpPr>
          <p:cNvPr id="333" name="Google Shape;333;p20"/>
          <p:cNvSpPr txBox="1"/>
          <p:nvPr/>
        </p:nvSpPr>
        <p:spPr>
          <a:xfrm>
            <a:off x="422761" y="4294378"/>
            <a:ext cx="2139287" cy="214952"/>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None/>
            </a:pPr>
            <a:r>
              <a:rPr b="1" i="0" lang="en-GB" sz="1500" u="sng" cap="none" strike="noStrike">
                <a:solidFill>
                  <a:srgbClr val="7F7F7F"/>
                </a:solidFill>
                <a:latin typeface="Proxima Nova Semibold"/>
                <a:ea typeface="Proxima Nova Semibold"/>
                <a:cs typeface="Proxima Nova Semibold"/>
                <a:sym typeface="Proxima Nova Semibold"/>
                <a:hlinkClick r:id="rId7">
                  <a:extLst>
                    <a:ext uri="{A12FA001-AC4F-418D-AE19-62706E023703}">
                      <ahyp:hlinkClr val="tx"/>
                    </a:ext>
                  </a:extLst>
                </a:hlinkClick>
              </a:rPr>
              <a:t>www.citybycity.com</a:t>
            </a:r>
            <a:endParaRPr b="1" i="0" sz="1500" u="none" cap="none" strike="noStrike">
              <a:solidFill>
                <a:srgbClr val="7F7F7F"/>
              </a:solidFill>
              <a:latin typeface="Proxima Nova Semibold"/>
              <a:ea typeface="Proxima Nova Semibold"/>
              <a:cs typeface="Proxima Nova Semibold"/>
              <a:sym typeface="Proxima Nova Semibold"/>
            </a:endParaRPr>
          </a:p>
          <a:p>
            <a:pPr indent="0" lvl="0" marL="0" marR="0" rtl="0" algn="ctr">
              <a:lnSpc>
                <a:spcPct val="100000"/>
              </a:lnSpc>
              <a:spcBef>
                <a:spcPts val="0"/>
              </a:spcBef>
              <a:spcAft>
                <a:spcPts val="0"/>
              </a:spcAft>
              <a:buNone/>
            </a:pPr>
            <a:r>
              <a:rPr b="0" i="0" lang="en-GB" sz="1500" u="none" cap="none" strike="noStrike">
                <a:solidFill>
                  <a:srgbClr val="292929"/>
                </a:solidFill>
                <a:latin typeface="Arial"/>
                <a:ea typeface="Arial"/>
                <a:cs typeface="Arial"/>
                <a:sym typeface="Arial"/>
              </a:rPr>
              <a:t>13-15 January 2021</a:t>
            </a:r>
            <a:endParaRPr b="1" i="0" sz="1500" u="none" cap="none" strike="noStrike">
              <a:solidFill>
                <a:srgbClr val="7F7F7F"/>
              </a:solidFill>
              <a:latin typeface="Proxima Nova Semibold"/>
              <a:ea typeface="Proxima Nova Semibold"/>
              <a:cs typeface="Proxima Nova Semibold"/>
              <a:sym typeface="Proxima Nova Semibold"/>
            </a:endParaRPr>
          </a:p>
        </p:txBody>
      </p:sp>
      <p:sp>
        <p:nvSpPr>
          <p:cNvPr id="334" name="Google Shape;334;p20"/>
          <p:cNvSpPr txBox="1"/>
          <p:nvPr/>
        </p:nvSpPr>
        <p:spPr>
          <a:xfrm>
            <a:off x="3472837" y="4332188"/>
            <a:ext cx="2139287" cy="214952"/>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None/>
            </a:pPr>
            <a:r>
              <a:rPr b="1" i="0" lang="en-GB" sz="1500" u="none" cap="none" strike="noStrike">
                <a:solidFill>
                  <a:srgbClr val="7F7F7F"/>
                </a:solidFill>
                <a:latin typeface="Proxima Nova Semibold"/>
                <a:ea typeface="Proxima Nova Semibold"/>
                <a:cs typeface="Proxima Nova Semibold"/>
                <a:sym typeface="Proxima Nova Semibold"/>
              </a:rPr>
              <a:t>Coming Soon</a:t>
            </a:r>
            <a:endParaRPr/>
          </a:p>
        </p:txBody>
      </p:sp>
      <p:sp>
        <p:nvSpPr>
          <p:cNvPr id="335" name="Google Shape;335;p20"/>
          <p:cNvSpPr txBox="1"/>
          <p:nvPr/>
        </p:nvSpPr>
        <p:spPr>
          <a:xfrm>
            <a:off x="6581953" y="4315654"/>
            <a:ext cx="2139287" cy="214952"/>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None/>
            </a:pPr>
            <a:r>
              <a:rPr b="1" i="0" lang="en-GB" sz="1500" u="none" cap="none" strike="noStrike">
                <a:solidFill>
                  <a:srgbClr val="7F7F7F"/>
                </a:solidFill>
                <a:latin typeface="Proxima Nova Semibold"/>
                <a:ea typeface="Proxima Nova Semibold"/>
                <a:cs typeface="Proxima Nova Semibold"/>
                <a:sym typeface="Proxima Nova Semibold"/>
              </a:rPr>
              <a:t>Coming Soon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1"/>
          <p:cNvSpPr txBox="1"/>
          <p:nvPr/>
        </p:nvSpPr>
        <p:spPr>
          <a:xfrm>
            <a:off x="628651" y="273845"/>
            <a:ext cx="7886700" cy="738225"/>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GB" sz="3200" u="none" cap="none" strike="noStrike">
                <a:solidFill>
                  <a:srgbClr val="000000"/>
                </a:solidFill>
                <a:latin typeface="Arial"/>
                <a:ea typeface="Arial"/>
                <a:cs typeface="Arial"/>
                <a:sym typeface="Arial"/>
              </a:rPr>
              <a:t>Informatie Vlaanderen – at the crossroads</a:t>
            </a:r>
            <a:endParaRPr b="1" i="0" sz="3200" u="none" cap="none" strike="noStrike">
              <a:solidFill>
                <a:srgbClr val="000000"/>
              </a:solidFill>
              <a:latin typeface="Arial"/>
              <a:ea typeface="Arial"/>
              <a:cs typeface="Arial"/>
              <a:sym typeface="Arial"/>
            </a:endParaRPr>
          </a:p>
        </p:txBody>
      </p:sp>
      <p:pic>
        <p:nvPicPr>
          <p:cNvPr id="341" name="Google Shape;341;p21"/>
          <p:cNvPicPr preferRelativeResize="0"/>
          <p:nvPr/>
        </p:nvPicPr>
        <p:blipFill rotWithShape="1">
          <a:blip r:embed="rId3">
            <a:alphaModFix/>
          </a:blip>
          <a:srcRect b="0" l="0" r="0" t="0"/>
          <a:stretch/>
        </p:blipFill>
        <p:spPr>
          <a:xfrm>
            <a:off x="3200901" y="1012070"/>
            <a:ext cx="4743502" cy="3686539"/>
          </a:xfrm>
          <a:prstGeom prst="rect">
            <a:avLst/>
          </a:prstGeom>
          <a:solidFill>
            <a:srgbClr val="EEEEEE"/>
          </a:solidFill>
          <a:ln cap="sq" cmpd="sng" w="114300">
            <a:solidFill>
              <a:srgbClr val="D8D8D8"/>
            </a:solidFill>
            <a:prstDash val="solid"/>
            <a:miter lim="8000"/>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2"/>
          <p:cNvSpPr txBox="1"/>
          <p:nvPr>
            <p:ph type="title"/>
          </p:nvPr>
        </p:nvSpPr>
        <p:spPr>
          <a:xfrm>
            <a:off x="899594" y="1501902"/>
            <a:ext cx="7772401" cy="2095966"/>
          </a:xfrm>
          <a:prstGeom prst="rect">
            <a:avLst/>
          </a:prstGeom>
          <a:noFill/>
          <a:ln>
            <a:noFill/>
          </a:ln>
        </p:spPr>
        <p:txBody>
          <a:bodyPr anchorCtr="0" anchor="b" bIns="91425" lIns="91425" spcFirstLastPara="1" rIns="91425" wrap="square" tIns="91425">
            <a:noAutofit/>
          </a:bodyPr>
          <a:lstStyle/>
          <a:p>
            <a:pPr indent="0" lvl="0" marL="0" rtl="0" algn="r">
              <a:lnSpc>
                <a:spcPct val="102702"/>
              </a:lnSpc>
              <a:spcBef>
                <a:spcPts val="0"/>
              </a:spcBef>
              <a:spcAft>
                <a:spcPts val="0"/>
              </a:spcAft>
              <a:buSzPts val="3700"/>
              <a:buNone/>
            </a:pPr>
            <a:r>
              <a:rPr b="1" lang="en-GB">
                <a:solidFill>
                  <a:srgbClr val="4C4C4C"/>
                </a:solidFill>
              </a:rPr>
              <a:t>Open Standards for Linked Organisations (OSLO)</a:t>
            </a:r>
            <a:endParaRPr>
              <a:solidFill>
                <a:srgbClr val="4C4C4C"/>
              </a:solidFill>
            </a:endParaRPr>
          </a:p>
          <a:p>
            <a:pPr indent="0" lvl="0" marL="0" rtl="0" algn="r">
              <a:lnSpc>
                <a:spcPct val="102702"/>
              </a:lnSpc>
              <a:spcBef>
                <a:spcPts val="0"/>
              </a:spcBef>
              <a:spcAft>
                <a:spcPts val="0"/>
              </a:spcAft>
              <a:buSzPts val="3700"/>
              <a:buNone/>
            </a:pPr>
            <a:r>
              <a:t/>
            </a:r>
            <a:endParaRPr/>
          </a:p>
        </p:txBody>
      </p:sp>
      <p:sp>
        <p:nvSpPr>
          <p:cNvPr id="347" name="Google Shape;347;p22"/>
          <p:cNvSpPr txBox="1"/>
          <p:nvPr>
            <p:ph idx="1" type="subTitle"/>
          </p:nvPr>
        </p:nvSpPr>
        <p:spPr>
          <a:xfrm>
            <a:off x="1813994" y="3848751"/>
            <a:ext cx="6858000" cy="1241822"/>
          </a:xfrm>
          <a:prstGeom prst="rect">
            <a:avLst/>
          </a:prstGeom>
          <a:noFill/>
          <a:ln>
            <a:noFill/>
          </a:ln>
        </p:spPr>
        <p:txBody>
          <a:bodyPr anchorCtr="0" anchor="t" bIns="91425" lIns="91425" spcFirstLastPara="1" rIns="91425" wrap="square" tIns="91425">
            <a:normAutofit/>
          </a:bodyPr>
          <a:lstStyle/>
          <a:p>
            <a:pPr indent="0" lvl="0" marL="0" rtl="0" algn="r">
              <a:lnSpc>
                <a:spcPct val="90000"/>
              </a:lnSpc>
              <a:spcBef>
                <a:spcPts val="300"/>
              </a:spcBef>
              <a:spcAft>
                <a:spcPts val="0"/>
              </a:spcAft>
              <a:buSzPts val="1980"/>
              <a:buNone/>
            </a:pPr>
            <a:r>
              <a:rPr lang="en-GB" sz="1400">
                <a:solidFill>
                  <a:srgbClr val="4C4C4C"/>
                </a:solidFill>
              </a:rPr>
              <a:t>X</a:t>
            </a:r>
            <a:endParaRPr/>
          </a:p>
        </p:txBody>
      </p:sp>
      <p:sp>
        <p:nvSpPr>
          <p:cNvPr id="348" name="Google Shape;348;p22"/>
          <p:cNvSpPr/>
          <p:nvPr/>
        </p:nvSpPr>
        <p:spPr>
          <a:xfrm>
            <a:off x="-3133" y="782"/>
            <a:ext cx="328808" cy="514349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descr="Afbeelding met buiten, object, gebouw, water&#10;&#10;Beschrijving is gegenereerd met zeer hoge betrouwbaarheid" id="353" name="Google Shape;353;p23"/>
          <p:cNvPicPr preferRelativeResize="0"/>
          <p:nvPr/>
        </p:nvPicPr>
        <p:blipFill rotWithShape="1">
          <a:blip r:embed="rId3">
            <a:alphaModFix/>
          </a:blip>
          <a:srcRect b="0" l="2448" r="11450" t="54"/>
          <a:stretch/>
        </p:blipFill>
        <p:spPr>
          <a:xfrm>
            <a:off x="-1565" y="-583"/>
            <a:ext cx="9146706" cy="514699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24"/>
          <p:cNvSpPr txBox="1"/>
          <p:nvPr>
            <p:ph type="ctrTitle"/>
          </p:nvPr>
        </p:nvSpPr>
        <p:spPr>
          <a:xfrm>
            <a:off x="1051411" y="862836"/>
            <a:ext cx="7041177" cy="1647000"/>
          </a:xfrm>
          <a:prstGeom prst="rect">
            <a:avLst/>
          </a:prstGeom>
          <a:noFill/>
          <a:ln>
            <a:noFill/>
          </a:ln>
        </p:spPr>
        <p:txBody>
          <a:bodyPr anchorCtr="0" anchor="t" bIns="91425" lIns="91425" spcFirstLastPara="1" rIns="91425" wrap="square" tIns="91425">
            <a:noAutofit/>
          </a:bodyPr>
          <a:lstStyle/>
          <a:p>
            <a:pPr indent="0" lvl="0" marL="0" rtl="0" algn="ctr">
              <a:lnSpc>
                <a:spcPct val="102702"/>
              </a:lnSpc>
              <a:spcBef>
                <a:spcPts val="0"/>
              </a:spcBef>
              <a:spcAft>
                <a:spcPts val="0"/>
              </a:spcAft>
              <a:buSzPts val="3700"/>
              <a:buNone/>
            </a:pPr>
            <a:r>
              <a:rPr b="1" lang="en-GB" sz="5400">
                <a:solidFill>
                  <a:schemeClr val="dk1"/>
                </a:solidFill>
                <a:latin typeface="Arial"/>
                <a:ea typeface="Arial"/>
                <a:cs typeface="Arial"/>
                <a:sym typeface="Arial"/>
              </a:rPr>
              <a:t>O</a:t>
            </a:r>
            <a:r>
              <a:rPr lang="en-GB" sz="5400">
                <a:solidFill>
                  <a:schemeClr val="dk1"/>
                </a:solidFill>
                <a:latin typeface="Arial"/>
                <a:ea typeface="Arial"/>
                <a:cs typeface="Arial"/>
                <a:sym typeface="Arial"/>
              </a:rPr>
              <a:t>pen </a:t>
            </a:r>
            <a:r>
              <a:rPr b="1" lang="en-GB" sz="5400">
                <a:solidFill>
                  <a:schemeClr val="dk1"/>
                </a:solidFill>
                <a:latin typeface="Arial"/>
                <a:ea typeface="Arial"/>
                <a:cs typeface="Arial"/>
                <a:sym typeface="Arial"/>
                <a:extLst>
                  <a:ext uri="http://customooxmlschemas.google.com/">
                    <go:slidesCustomData xmlns:go="http://customooxmlschemas.google.com/" textRoundtripDataId="8"/>
                  </a:ext>
                </a:extLst>
              </a:rPr>
              <a:t>S</a:t>
            </a:r>
            <a:r>
              <a:rPr lang="en-GB" sz="5400">
                <a:solidFill>
                  <a:schemeClr val="dk1"/>
                </a:solidFill>
                <a:latin typeface="Arial"/>
                <a:ea typeface="Arial"/>
                <a:cs typeface="Arial"/>
                <a:sym typeface="Arial"/>
                <a:extLst>
                  <a:ext uri="http://customooxmlschemas.google.com/">
                    <go:slidesCustomData xmlns:go="http://customooxmlschemas.google.com/" textRoundtripDataId="9"/>
                  </a:ext>
                </a:extLst>
              </a:rPr>
              <a:t>tandards</a:t>
            </a:r>
            <a:br>
              <a:rPr lang="en-GB" sz="5400">
                <a:solidFill>
                  <a:schemeClr val="dk1"/>
                </a:solidFill>
                <a:latin typeface="Arial"/>
                <a:ea typeface="Arial"/>
                <a:cs typeface="Arial"/>
                <a:sym typeface="Arial"/>
              </a:rPr>
            </a:br>
            <a:r>
              <a:rPr lang="en-GB" sz="5400">
                <a:solidFill>
                  <a:schemeClr val="dk1"/>
                </a:solidFill>
                <a:latin typeface="Arial"/>
                <a:ea typeface="Arial"/>
                <a:cs typeface="Arial"/>
                <a:sym typeface="Arial"/>
              </a:rPr>
              <a:t>for</a:t>
            </a:r>
            <a:br>
              <a:rPr lang="en-GB" sz="5400">
                <a:solidFill>
                  <a:schemeClr val="dk1"/>
                </a:solidFill>
                <a:latin typeface="Arial"/>
                <a:ea typeface="Arial"/>
                <a:cs typeface="Arial"/>
                <a:sym typeface="Arial"/>
              </a:rPr>
            </a:br>
            <a:r>
              <a:rPr b="1" lang="en-GB" sz="5400">
                <a:solidFill>
                  <a:schemeClr val="dk1"/>
                </a:solidFill>
                <a:latin typeface="Arial"/>
                <a:ea typeface="Arial"/>
                <a:cs typeface="Arial"/>
                <a:sym typeface="Arial"/>
              </a:rPr>
              <a:t>L</a:t>
            </a:r>
            <a:r>
              <a:rPr lang="en-GB" sz="5400">
                <a:solidFill>
                  <a:schemeClr val="dk1"/>
                </a:solidFill>
                <a:latin typeface="Arial"/>
                <a:ea typeface="Arial"/>
                <a:cs typeface="Arial"/>
                <a:sym typeface="Arial"/>
              </a:rPr>
              <a:t>inked Organisations</a:t>
            </a:r>
            <a:endParaRPr sz="5400">
              <a:solidFill>
                <a:schemeClr val="dk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25"/>
          <p:cNvSpPr/>
          <p:nvPr/>
        </p:nvSpPr>
        <p:spPr>
          <a:xfrm>
            <a:off x="591854" y="4142200"/>
            <a:ext cx="1659697" cy="915965"/>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64" name="Google Shape;364;p25"/>
          <p:cNvPicPr preferRelativeResize="0"/>
          <p:nvPr/>
        </p:nvPicPr>
        <p:blipFill rotWithShape="1">
          <a:blip r:embed="rId3">
            <a:alphaModFix/>
          </a:blip>
          <a:srcRect b="0" l="0" r="0" t="0"/>
          <a:stretch/>
        </p:blipFill>
        <p:spPr>
          <a:xfrm>
            <a:off x="4413533" y="897178"/>
            <a:ext cx="4135481" cy="3206607"/>
          </a:xfrm>
          <a:prstGeom prst="rect">
            <a:avLst/>
          </a:prstGeom>
          <a:solidFill>
            <a:srgbClr val="EEEEEE"/>
          </a:solidFill>
          <a:ln cap="sq" cmpd="sng" w="114300">
            <a:solidFill>
              <a:srgbClr val="D8D8D8"/>
            </a:solidFill>
            <a:prstDash val="solid"/>
            <a:miter lim="8000"/>
            <a:headEnd len="sm" w="sm" type="none"/>
            <a:tailEnd len="sm" w="sm" type="none"/>
          </a:ln>
        </p:spPr>
      </p:pic>
      <p:sp>
        <p:nvSpPr>
          <p:cNvPr id="365" name="Google Shape;365;p25"/>
          <p:cNvSpPr/>
          <p:nvPr/>
        </p:nvSpPr>
        <p:spPr>
          <a:xfrm>
            <a:off x="923483" y="384263"/>
            <a:ext cx="3078372" cy="4187083"/>
          </a:xfrm>
          <a:prstGeom prst="rect">
            <a:avLst/>
          </a:prstGeom>
          <a:solidFill>
            <a:schemeClr val="lt1"/>
          </a:solidFill>
          <a:ln cap="sq" cmpd="sng" w="114300">
            <a:solidFill>
              <a:srgbClr val="D8D8D8"/>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366" name="Google Shape;366;p25"/>
          <p:cNvGrpSpPr/>
          <p:nvPr/>
        </p:nvGrpSpPr>
        <p:grpSpPr>
          <a:xfrm>
            <a:off x="1109964" y="613865"/>
            <a:ext cx="2734593" cy="3782557"/>
            <a:chOff x="0" y="0"/>
            <a:chExt cx="3007471" cy="4520450"/>
          </a:xfrm>
        </p:grpSpPr>
        <p:sp>
          <p:nvSpPr>
            <p:cNvPr id="367" name="Google Shape;367;p25"/>
            <p:cNvSpPr/>
            <p:nvPr/>
          </p:nvSpPr>
          <p:spPr>
            <a:xfrm>
              <a:off x="0" y="3883354"/>
              <a:ext cx="3007471" cy="637096"/>
            </a:xfrm>
            <a:prstGeom prst="rect">
              <a:avLst/>
            </a:prstGeom>
            <a:solidFill>
              <a:srgbClr val="FFF275"/>
            </a:solidFill>
            <a:ln cap="flat" cmpd="sng" w="25400">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8" name="Google Shape;368;p25"/>
            <p:cNvSpPr txBox="1"/>
            <p:nvPr/>
          </p:nvSpPr>
          <p:spPr>
            <a:xfrm>
              <a:off x="0" y="3883354"/>
              <a:ext cx="3007471" cy="637096"/>
            </a:xfrm>
            <a:prstGeom prst="rect">
              <a:avLst/>
            </a:prstGeom>
            <a:noFill/>
            <a:ln>
              <a:noFill/>
            </a:ln>
          </p:spPr>
          <p:txBody>
            <a:bodyPr anchorCtr="0" anchor="ctr" bIns="63975" lIns="63975" spcFirstLastPara="1" rIns="63975" wrap="square" tIns="63975">
              <a:noAutofit/>
            </a:bodyPr>
            <a:lstStyle/>
            <a:p>
              <a:pPr indent="0" lvl="0" marL="0" marR="0" rtl="0" algn="ctr">
                <a:lnSpc>
                  <a:spcPct val="90000"/>
                </a:lnSpc>
                <a:spcBef>
                  <a:spcPts val="0"/>
                </a:spcBef>
                <a:spcAft>
                  <a:spcPts val="0"/>
                </a:spcAft>
                <a:buNone/>
              </a:pPr>
              <a:r>
                <a:rPr b="0" i="0" lang="en-GB" sz="1200" u="none" cap="none" strike="noStrike">
                  <a:solidFill>
                    <a:schemeClr val="dk1"/>
                  </a:solidFill>
                  <a:latin typeface="Arial"/>
                  <a:ea typeface="Arial"/>
                  <a:cs typeface="Arial"/>
                  <a:sym typeface="Arial"/>
                </a:rPr>
                <a:t>Impact on service quality and efficiency</a:t>
              </a:r>
              <a:endParaRPr b="0" i="0" sz="1200" u="none" cap="none" strike="noStrike">
                <a:solidFill>
                  <a:schemeClr val="dk1"/>
                </a:solidFill>
                <a:latin typeface="Arial"/>
                <a:ea typeface="Arial"/>
                <a:cs typeface="Arial"/>
                <a:sym typeface="Arial"/>
              </a:endParaRPr>
            </a:p>
          </p:txBody>
        </p:sp>
        <p:sp>
          <p:nvSpPr>
            <p:cNvPr id="369" name="Google Shape;369;p25"/>
            <p:cNvSpPr/>
            <p:nvPr/>
          </p:nvSpPr>
          <p:spPr>
            <a:xfrm rot="10800000">
              <a:off x="0" y="2913056"/>
              <a:ext cx="3007471" cy="979854"/>
            </a:xfrm>
            <a:prstGeom prst="upArrowCallout">
              <a:avLst>
                <a:gd fmla="val 25000" name="adj1"/>
                <a:gd fmla="val 25000" name="adj2"/>
                <a:gd fmla="val 25000" name="adj3"/>
                <a:gd fmla="val 64977" name="adj4"/>
              </a:avLst>
            </a:prstGeom>
            <a:solidFill>
              <a:srgbClr val="FFF275"/>
            </a:solidFill>
            <a:ln cap="flat" cmpd="sng" w="25400">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0" name="Google Shape;370;p25"/>
            <p:cNvSpPr txBox="1"/>
            <p:nvPr/>
          </p:nvSpPr>
          <p:spPr>
            <a:xfrm>
              <a:off x="0" y="2913056"/>
              <a:ext cx="3007471" cy="636680"/>
            </a:xfrm>
            <a:prstGeom prst="rect">
              <a:avLst/>
            </a:prstGeom>
            <a:noFill/>
            <a:ln>
              <a:noFill/>
            </a:ln>
          </p:spPr>
          <p:txBody>
            <a:bodyPr anchorCtr="0" anchor="ctr" bIns="63975" lIns="63975" spcFirstLastPara="1" rIns="63975" wrap="square" tIns="63975">
              <a:noAutofit/>
            </a:bodyPr>
            <a:lstStyle/>
            <a:p>
              <a:pPr indent="0" lvl="0" marL="0" marR="0" rtl="0" algn="ctr">
                <a:lnSpc>
                  <a:spcPct val="90000"/>
                </a:lnSpc>
                <a:spcBef>
                  <a:spcPts val="0"/>
                </a:spcBef>
                <a:spcAft>
                  <a:spcPts val="0"/>
                </a:spcAft>
                <a:buNone/>
              </a:pPr>
              <a:r>
                <a:rPr b="0" i="0" lang="en-GB" sz="1200" u="none" cap="none" strike="noStrike">
                  <a:solidFill>
                    <a:schemeClr val="dk1"/>
                  </a:solidFill>
                  <a:latin typeface="Arial"/>
                  <a:ea typeface="Arial"/>
                  <a:cs typeface="Arial"/>
                  <a:sym typeface="Arial"/>
                </a:rPr>
                <a:t>Multiple costs to link information</a:t>
              </a:r>
              <a:endParaRPr b="0" i="0" sz="1200" u="none" cap="none" strike="noStrike">
                <a:solidFill>
                  <a:schemeClr val="dk1"/>
                </a:solidFill>
                <a:latin typeface="Arial"/>
                <a:ea typeface="Arial"/>
                <a:cs typeface="Arial"/>
                <a:sym typeface="Arial"/>
              </a:endParaRPr>
            </a:p>
          </p:txBody>
        </p:sp>
        <p:sp>
          <p:nvSpPr>
            <p:cNvPr id="371" name="Google Shape;371;p25"/>
            <p:cNvSpPr/>
            <p:nvPr/>
          </p:nvSpPr>
          <p:spPr>
            <a:xfrm rot="10800000">
              <a:off x="0" y="1942758"/>
              <a:ext cx="3007471" cy="979854"/>
            </a:xfrm>
            <a:prstGeom prst="upArrowCallout">
              <a:avLst>
                <a:gd fmla="val 25000" name="adj1"/>
                <a:gd fmla="val 25000" name="adj2"/>
                <a:gd fmla="val 25000" name="adj3"/>
                <a:gd fmla="val 64977" name="adj4"/>
              </a:avLst>
            </a:prstGeom>
            <a:solidFill>
              <a:srgbClr val="FFF275"/>
            </a:solidFill>
            <a:ln cap="flat" cmpd="sng" w="25400">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2" name="Google Shape;372;p25"/>
            <p:cNvSpPr txBox="1"/>
            <p:nvPr/>
          </p:nvSpPr>
          <p:spPr>
            <a:xfrm>
              <a:off x="0" y="1942758"/>
              <a:ext cx="3007471" cy="636680"/>
            </a:xfrm>
            <a:prstGeom prst="rect">
              <a:avLst/>
            </a:prstGeom>
            <a:noFill/>
            <a:ln>
              <a:noFill/>
            </a:ln>
          </p:spPr>
          <p:txBody>
            <a:bodyPr anchorCtr="0" anchor="ctr" bIns="63975" lIns="63975" spcFirstLastPara="1" rIns="63975" wrap="square" tIns="63975">
              <a:noAutofit/>
            </a:bodyPr>
            <a:lstStyle/>
            <a:p>
              <a:pPr indent="0" lvl="0" marL="0" marR="0" rtl="0" algn="ctr">
                <a:lnSpc>
                  <a:spcPct val="90000"/>
                </a:lnSpc>
                <a:spcBef>
                  <a:spcPts val="0"/>
                </a:spcBef>
                <a:spcAft>
                  <a:spcPts val="0"/>
                </a:spcAft>
                <a:buNone/>
              </a:pPr>
              <a:r>
                <a:rPr b="0" i="0" lang="en-GB" sz="1200" u="none" cap="none" strike="noStrike">
                  <a:solidFill>
                    <a:schemeClr val="dk1"/>
                  </a:solidFill>
                  <a:latin typeface="Arial"/>
                  <a:ea typeface="Arial"/>
                  <a:cs typeface="Arial"/>
                  <a:sym typeface="Arial"/>
                </a:rPr>
                <a:t>Authentic data sources exist as silos</a:t>
              </a:r>
              <a:endParaRPr b="0" i="0" sz="1200" u="none" cap="none" strike="noStrike">
                <a:solidFill>
                  <a:schemeClr val="dk1"/>
                </a:solidFill>
                <a:latin typeface="Arial"/>
                <a:ea typeface="Arial"/>
                <a:cs typeface="Arial"/>
                <a:sym typeface="Arial"/>
              </a:endParaRPr>
            </a:p>
          </p:txBody>
        </p:sp>
        <p:sp>
          <p:nvSpPr>
            <p:cNvPr id="373" name="Google Shape;373;p25"/>
            <p:cNvSpPr/>
            <p:nvPr/>
          </p:nvSpPr>
          <p:spPr>
            <a:xfrm rot="10800000">
              <a:off x="0" y="972460"/>
              <a:ext cx="3007471" cy="979854"/>
            </a:xfrm>
            <a:prstGeom prst="upArrowCallout">
              <a:avLst>
                <a:gd fmla="val 25000" name="adj1"/>
                <a:gd fmla="val 25000" name="adj2"/>
                <a:gd fmla="val 25000" name="adj3"/>
                <a:gd fmla="val 64977" name="adj4"/>
              </a:avLst>
            </a:prstGeom>
            <a:solidFill>
              <a:srgbClr val="FFF275"/>
            </a:solidFill>
            <a:ln cap="flat" cmpd="sng" w="25400">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4" name="Google Shape;374;p25"/>
            <p:cNvSpPr txBox="1"/>
            <p:nvPr/>
          </p:nvSpPr>
          <p:spPr>
            <a:xfrm>
              <a:off x="0" y="972460"/>
              <a:ext cx="3007471" cy="636680"/>
            </a:xfrm>
            <a:prstGeom prst="rect">
              <a:avLst/>
            </a:prstGeom>
            <a:noFill/>
            <a:ln>
              <a:noFill/>
            </a:ln>
          </p:spPr>
          <p:txBody>
            <a:bodyPr anchorCtr="0" anchor="ctr" bIns="63975" lIns="63975" spcFirstLastPara="1" rIns="63975" wrap="square" tIns="63975">
              <a:noAutofit/>
            </a:bodyPr>
            <a:lstStyle/>
            <a:p>
              <a:pPr indent="0" lvl="0" marL="0" marR="0" rtl="0" algn="ctr">
                <a:lnSpc>
                  <a:spcPct val="90000"/>
                </a:lnSpc>
                <a:spcBef>
                  <a:spcPts val="0"/>
                </a:spcBef>
                <a:spcAft>
                  <a:spcPts val="0"/>
                </a:spcAft>
                <a:buNone/>
              </a:pPr>
              <a:r>
                <a:rPr b="0" i="0" lang="en-GB" sz="1200" u="none" cap="none" strike="noStrike">
                  <a:solidFill>
                    <a:schemeClr val="dk1"/>
                  </a:solidFill>
                  <a:latin typeface="Arial"/>
                  <a:ea typeface="Arial"/>
                  <a:cs typeface="Arial"/>
                  <a:sym typeface="Arial"/>
                </a:rPr>
                <a:t>Information is structured/modelled from 1 perspective</a:t>
              </a:r>
              <a:endParaRPr b="0" i="0" sz="1200" u="none" cap="none" strike="noStrike">
                <a:solidFill>
                  <a:schemeClr val="dk1"/>
                </a:solidFill>
                <a:latin typeface="Arial"/>
                <a:ea typeface="Arial"/>
                <a:cs typeface="Arial"/>
                <a:sym typeface="Arial"/>
              </a:endParaRPr>
            </a:p>
          </p:txBody>
        </p:sp>
        <p:sp>
          <p:nvSpPr>
            <p:cNvPr id="375" name="Google Shape;375;p25"/>
            <p:cNvSpPr/>
            <p:nvPr/>
          </p:nvSpPr>
          <p:spPr>
            <a:xfrm rot="10800000">
              <a:off x="0" y="0"/>
              <a:ext cx="3007471" cy="979854"/>
            </a:xfrm>
            <a:prstGeom prst="upArrowCallout">
              <a:avLst>
                <a:gd fmla="val 25000" name="adj1"/>
                <a:gd fmla="val 25000" name="adj2"/>
                <a:gd fmla="val 25000" name="adj3"/>
                <a:gd fmla="val 64977" name="adj4"/>
              </a:avLst>
            </a:prstGeom>
            <a:solidFill>
              <a:srgbClr val="FFF275"/>
            </a:solidFill>
            <a:ln cap="flat" cmpd="sng" w="25400">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6" name="Google Shape;376;p25"/>
            <p:cNvSpPr txBox="1"/>
            <p:nvPr/>
          </p:nvSpPr>
          <p:spPr>
            <a:xfrm>
              <a:off x="0" y="0"/>
              <a:ext cx="3007471" cy="636680"/>
            </a:xfrm>
            <a:prstGeom prst="rect">
              <a:avLst/>
            </a:prstGeom>
            <a:noFill/>
            <a:ln>
              <a:noFill/>
            </a:ln>
          </p:spPr>
          <p:txBody>
            <a:bodyPr anchorCtr="0" anchor="ctr" bIns="63975" lIns="63975" spcFirstLastPara="1" rIns="63975" wrap="square" tIns="63975">
              <a:noAutofit/>
            </a:bodyPr>
            <a:lstStyle/>
            <a:p>
              <a:pPr indent="0" lvl="0" marL="0" marR="0" rtl="0" algn="ctr">
                <a:lnSpc>
                  <a:spcPct val="90000"/>
                </a:lnSpc>
                <a:spcBef>
                  <a:spcPts val="0"/>
                </a:spcBef>
                <a:spcAft>
                  <a:spcPts val="0"/>
                </a:spcAft>
                <a:buNone/>
              </a:pPr>
              <a:r>
                <a:rPr b="0" i="0" lang="en-GB" sz="1200" u="none" cap="none" strike="noStrike">
                  <a:solidFill>
                    <a:schemeClr val="dk1"/>
                  </a:solidFill>
                  <a:latin typeface="Arial"/>
                  <a:ea typeface="Arial"/>
                  <a:cs typeface="Arial"/>
                  <a:sym typeface="Arial"/>
                </a:rPr>
                <a:t>Applications look at the real world from different perspectives</a:t>
              </a:r>
              <a:endParaRPr b="0" i="0" sz="1200" u="none" cap="none" strike="noStrike">
                <a:solidFill>
                  <a:schemeClr val="dk1"/>
                </a:solidFill>
                <a:latin typeface="Arial"/>
                <a:ea typeface="Arial"/>
                <a:cs typeface="Arial"/>
                <a:sym typeface="Aria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id="382" name="Google Shape;382;p26"/>
          <p:cNvPicPr preferRelativeResize="0"/>
          <p:nvPr/>
        </p:nvPicPr>
        <p:blipFill rotWithShape="1">
          <a:blip r:embed="rId3">
            <a:alphaModFix/>
          </a:blip>
          <a:srcRect b="0" l="8011" r="8014" t="7132"/>
          <a:stretch/>
        </p:blipFill>
        <p:spPr>
          <a:xfrm>
            <a:off x="321370" y="-4697"/>
            <a:ext cx="8822630" cy="5148197"/>
          </a:xfrm>
          <a:prstGeom prst="rect">
            <a:avLst/>
          </a:prstGeom>
          <a:noFill/>
          <a:ln>
            <a:noFill/>
          </a:ln>
        </p:spPr>
      </p:pic>
      <p:sp>
        <p:nvSpPr>
          <p:cNvPr id="383" name="Google Shape;383;p26"/>
          <p:cNvSpPr txBox="1"/>
          <p:nvPr>
            <p:ph idx="12" type="sldNum"/>
          </p:nvPr>
        </p:nvSpPr>
        <p:spPr>
          <a:xfrm>
            <a:off x="8020803" y="4909510"/>
            <a:ext cx="682439" cy="215444"/>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SzPts val="900"/>
              <a:buNone/>
            </a:pPr>
            <a:fld id="{00000000-1234-1234-1234-123412341234}" type="slidenum">
              <a:rPr lang="en-GB"/>
              <a:t>‹#›</a:t>
            </a:fld>
            <a:endParaRPr/>
          </a:p>
        </p:txBody>
      </p:sp>
      <p:sp>
        <p:nvSpPr>
          <p:cNvPr id="384" name="Google Shape;384;p26"/>
          <p:cNvSpPr/>
          <p:nvPr/>
        </p:nvSpPr>
        <p:spPr>
          <a:xfrm>
            <a:off x="321370" y="0"/>
            <a:ext cx="8822630" cy="5143500"/>
          </a:xfrm>
          <a:prstGeom prst="rect">
            <a:avLst/>
          </a:prstGeom>
          <a:solidFill>
            <a:schemeClr val="dk1">
              <a:alpha val="3294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2700" u="none" cap="none" strike="noStrike">
                <a:solidFill>
                  <a:schemeClr val="lt1"/>
                </a:solidFill>
                <a:latin typeface="Arial"/>
                <a:ea typeface="Arial"/>
                <a:cs typeface="Arial"/>
                <a:sym typeface="Arial"/>
              </a:rPr>
              <a:t>Interoperability is the ability of different autonomous organizations or systems to communicate and collaborate with each other.</a:t>
            </a:r>
            <a:endParaRPr b="0" i="0" sz="2700" u="none" cap="none" strike="noStrike">
              <a:solidFill>
                <a:schemeClr val="lt1"/>
              </a:solidFill>
              <a:latin typeface="Arial"/>
              <a:ea typeface="Arial"/>
              <a:cs typeface="Arial"/>
              <a:sym typeface="Arial"/>
            </a:endParaRPr>
          </a:p>
        </p:txBody>
      </p:sp>
      <p:sp>
        <p:nvSpPr>
          <p:cNvPr id="385" name="Google Shape;385;p26"/>
          <p:cNvSpPr/>
          <p:nvPr/>
        </p:nvSpPr>
        <p:spPr>
          <a:xfrm>
            <a:off x="-3133" y="782"/>
            <a:ext cx="328808" cy="514349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
          <p:cNvSpPr/>
          <p:nvPr/>
        </p:nvSpPr>
        <p:spPr>
          <a:xfrm>
            <a:off x="537882" y="4208929"/>
            <a:ext cx="1532965" cy="837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6" name="Google Shape;156;p3"/>
          <p:cNvSpPr txBox="1"/>
          <p:nvPr/>
        </p:nvSpPr>
        <p:spPr>
          <a:xfrm>
            <a:off x="628651" y="273845"/>
            <a:ext cx="7886700" cy="738225"/>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GB" sz="3200" u="none" cap="none" strike="noStrike">
                <a:solidFill>
                  <a:srgbClr val="000000"/>
                </a:solidFill>
                <a:latin typeface="Arial"/>
                <a:ea typeface="Arial"/>
                <a:cs typeface="Arial"/>
                <a:sym typeface="Arial"/>
              </a:rPr>
              <a:t>Agenda</a:t>
            </a:r>
            <a:endParaRPr/>
          </a:p>
        </p:txBody>
      </p:sp>
      <p:sp>
        <p:nvSpPr>
          <p:cNvPr id="157" name="Google Shape;157;p3"/>
          <p:cNvSpPr/>
          <p:nvPr/>
        </p:nvSpPr>
        <p:spPr>
          <a:xfrm>
            <a:off x="1528933" y="4553514"/>
            <a:ext cx="1186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600" u="none" cap="none" strike="noStrike">
                <a:solidFill>
                  <a:srgbClr val="000000"/>
                </a:solidFill>
                <a:latin typeface="Arial"/>
                <a:ea typeface="Arial"/>
                <a:cs typeface="Arial"/>
                <a:sym typeface="Arial"/>
              </a:rPr>
              <a:t>Next steps</a:t>
            </a:r>
            <a:endParaRPr b="0" i="0" sz="1600" u="none" cap="none" strike="noStrike">
              <a:solidFill>
                <a:srgbClr val="000000"/>
              </a:solidFill>
              <a:latin typeface="Arial"/>
              <a:ea typeface="Arial"/>
              <a:cs typeface="Arial"/>
              <a:sym typeface="Arial"/>
            </a:endParaRPr>
          </a:p>
        </p:txBody>
      </p:sp>
      <p:sp>
        <p:nvSpPr>
          <p:cNvPr id="158" name="Google Shape;158;p3"/>
          <p:cNvSpPr/>
          <p:nvPr/>
        </p:nvSpPr>
        <p:spPr>
          <a:xfrm>
            <a:off x="1528916" y="3312400"/>
            <a:ext cx="47673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GB" sz="1600">
                <a:extLst>
                  <a:ext uri="http://customooxmlschemas.google.com/">
                    <go:slidesCustomData xmlns:go="http://customooxmlschemas.google.com/" textRoundtripDataId="1"/>
                  </a:ext>
                </a:extLst>
              </a:rPr>
              <a:t>Fiware vs ISO O&amp;M vs SOSA: a comparison</a:t>
            </a:r>
            <a:endParaRPr/>
          </a:p>
        </p:txBody>
      </p:sp>
      <p:sp>
        <p:nvSpPr>
          <p:cNvPr id="159" name="Google Shape;159;p3"/>
          <p:cNvSpPr/>
          <p:nvPr/>
        </p:nvSpPr>
        <p:spPr>
          <a:xfrm>
            <a:off x="1528933" y="2600046"/>
            <a:ext cx="452078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GB" sz="1600"/>
              <a:t>Different “</a:t>
            </a:r>
            <a:r>
              <a:rPr lang="en-GB" sz="1600">
                <a:extLst>
                  <a:ext uri="http://customooxmlschemas.google.com/">
                    <go:slidesCustomData xmlns:go="http://customooxmlschemas.google.com/" textRoundtripDataId="2"/>
                  </a:ext>
                </a:extLst>
              </a:rPr>
              <a:t>levels</a:t>
            </a:r>
            <a:r>
              <a:rPr lang="en-GB" sz="1600"/>
              <a:t> of information”: brainstorming</a:t>
            </a:r>
            <a:endParaRPr b="0" i="0" sz="1600" u="none" cap="none" strike="noStrike">
              <a:solidFill>
                <a:srgbClr val="000000"/>
              </a:solidFill>
              <a:latin typeface="Arial"/>
              <a:ea typeface="Arial"/>
              <a:cs typeface="Arial"/>
              <a:sym typeface="Arial"/>
            </a:endParaRPr>
          </a:p>
        </p:txBody>
      </p:sp>
      <p:sp>
        <p:nvSpPr>
          <p:cNvPr id="160" name="Google Shape;160;p3"/>
          <p:cNvSpPr/>
          <p:nvPr/>
        </p:nvSpPr>
        <p:spPr>
          <a:xfrm>
            <a:off x="1528932" y="1925892"/>
            <a:ext cx="6138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GB" sz="1600">
                <a:solidFill>
                  <a:schemeClr val="dk1"/>
                </a:solidFill>
                <a:extLst>
                  <a:ext uri="http://customooxmlschemas.google.com/">
                    <go:slidesCustomData xmlns:go="http://customooxmlschemas.google.com/" textRoundtripDataId="3"/>
                  </a:ext>
                </a:extLst>
              </a:rPr>
              <a:t>Recap</a:t>
            </a:r>
            <a:r>
              <a:rPr lang="en-GB" sz="1600">
                <a:solidFill>
                  <a:schemeClr val="dk1"/>
                </a:solidFill>
              </a:rPr>
              <a:t>: what did we do in the previous workshop?</a:t>
            </a:r>
            <a:endParaRPr b="0" i="0" sz="1600" u="none" cap="none" strike="noStrike">
              <a:solidFill>
                <a:schemeClr val="dk1"/>
              </a:solidFill>
              <a:latin typeface="Arial"/>
              <a:ea typeface="Arial"/>
              <a:cs typeface="Arial"/>
              <a:sym typeface="Arial"/>
            </a:endParaRPr>
          </a:p>
        </p:txBody>
      </p:sp>
      <p:sp>
        <p:nvSpPr>
          <p:cNvPr id="161" name="Google Shape;161;p3"/>
          <p:cNvSpPr/>
          <p:nvPr/>
        </p:nvSpPr>
        <p:spPr>
          <a:xfrm>
            <a:off x="1528933" y="1230471"/>
            <a:ext cx="499144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600" u="none" cap="none" strike="noStrike">
                <a:solidFill>
                  <a:schemeClr val="dk1"/>
                </a:solidFill>
                <a:latin typeface="Arial"/>
                <a:ea typeface="Arial"/>
                <a:cs typeface="Arial"/>
                <a:sym typeface="Arial"/>
              </a:rPr>
              <a:t>Welcome and introduction</a:t>
            </a:r>
            <a:endParaRPr/>
          </a:p>
        </p:txBody>
      </p:sp>
      <p:sp>
        <p:nvSpPr>
          <p:cNvPr id="162" name="Google Shape;162;p3"/>
          <p:cNvSpPr/>
          <p:nvPr/>
        </p:nvSpPr>
        <p:spPr>
          <a:xfrm>
            <a:off x="910318" y="1229302"/>
            <a:ext cx="333400" cy="340892"/>
          </a:xfrm>
          <a:custGeom>
            <a:rect b="b" l="l" r="r" t="t"/>
            <a:pathLst>
              <a:path extrusionOk="0" h="766" w="749">
                <a:moveTo>
                  <a:pt x="697" y="179"/>
                </a:moveTo>
                <a:cubicBezTo>
                  <a:pt x="664" y="171"/>
                  <a:pt x="631" y="191"/>
                  <a:pt x="623" y="224"/>
                </a:cubicBezTo>
                <a:cubicBezTo>
                  <a:pt x="589" y="360"/>
                  <a:pt x="589" y="360"/>
                  <a:pt x="589" y="360"/>
                </a:cubicBezTo>
                <a:cubicBezTo>
                  <a:pt x="567" y="341"/>
                  <a:pt x="541" y="326"/>
                  <a:pt x="513" y="317"/>
                </a:cubicBezTo>
                <a:cubicBezTo>
                  <a:pt x="401" y="36"/>
                  <a:pt x="401" y="36"/>
                  <a:pt x="401" y="36"/>
                </a:cubicBezTo>
                <a:cubicBezTo>
                  <a:pt x="391" y="12"/>
                  <a:pt x="363" y="0"/>
                  <a:pt x="339" y="10"/>
                </a:cubicBezTo>
                <a:cubicBezTo>
                  <a:pt x="314" y="20"/>
                  <a:pt x="302" y="47"/>
                  <a:pt x="312" y="72"/>
                </a:cubicBezTo>
                <a:cubicBezTo>
                  <a:pt x="407" y="308"/>
                  <a:pt x="407" y="308"/>
                  <a:pt x="407" y="308"/>
                </a:cubicBezTo>
                <a:cubicBezTo>
                  <a:pt x="395" y="310"/>
                  <a:pt x="384" y="313"/>
                  <a:pt x="373" y="316"/>
                </a:cubicBezTo>
                <a:cubicBezTo>
                  <a:pt x="218" y="74"/>
                  <a:pt x="218" y="74"/>
                  <a:pt x="218" y="74"/>
                </a:cubicBezTo>
                <a:cubicBezTo>
                  <a:pt x="204" y="52"/>
                  <a:pt x="175" y="45"/>
                  <a:pt x="153" y="60"/>
                </a:cubicBezTo>
                <a:cubicBezTo>
                  <a:pt x="130" y="74"/>
                  <a:pt x="124" y="103"/>
                  <a:pt x="138" y="126"/>
                </a:cubicBezTo>
                <a:cubicBezTo>
                  <a:pt x="291" y="364"/>
                  <a:pt x="291" y="364"/>
                  <a:pt x="291" y="364"/>
                </a:cubicBezTo>
                <a:cubicBezTo>
                  <a:pt x="282" y="372"/>
                  <a:pt x="275" y="381"/>
                  <a:pt x="268" y="389"/>
                </a:cubicBezTo>
                <a:cubicBezTo>
                  <a:pt x="106" y="218"/>
                  <a:pt x="106" y="218"/>
                  <a:pt x="106" y="218"/>
                </a:cubicBezTo>
                <a:cubicBezTo>
                  <a:pt x="88" y="199"/>
                  <a:pt x="57" y="198"/>
                  <a:pt x="38" y="216"/>
                </a:cubicBezTo>
                <a:cubicBezTo>
                  <a:pt x="19" y="234"/>
                  <a:pt x="18" y="264"/>
                  <a:pt x="36" y="283"/>
                </a:cubicBezTo>
                <a:cubicBezTo>
                  <a:pt x="224" y="482"/>
                  <a:pt x="224" y="482"/>
                  <a:pt x="224" y="482"/>
                </a:cubicBezTo>
                <a:cubicBezTo>
                  <a:pt x="220" y="497"/>
                  <a:pt x="219" y="512"/>
                  <a:pt x="219" y="527"/>
                </a:cubicBezTo>
                <a:cubicBezTo>
                  <a:pt x="76" y="415"/>
                  <a:pt x="76" y="415"/>
                  <a:pt x="76" y="415"/>
                </a:cubicBezTo>
                <a:cubicBezTo>
                  <a:pt x="57" y="401"/>
                  <a:pt x="30" y="404"/>
                  <a:pt x="15" y="423"/>
                </a:cubicBezTo>
                <a:cubicBezTo>
                  <a:pt x="0" y="441"/>
                  <a:pt x="4" y="469"/>
                  <a:pt x="23" y="483"/>
                </a:cubicBezTo>
                <a:cubicBezTo>
                  <a:pt x="304" y="705"/>
                  <a:pt x="304" y="705"/>
                  <a:pt x="304" y="705"/>
                </a:cubicBezTo>
                <a:cubicBezTo>
                  <a:pt x="306" y="707"/>
                  <a:pt x="308" y="708"/>
                  <a:pt x="309" y="709"/>
                </a:cubicBezTo>
                <a:cubicBezTo>
                  <a:pt x="315" y="713"/>
                  <a:pt x="315" y="713"/>
                  <a:pt x="315" y="713"/>
                </a:cubicBezTo>
                <a:cubicBezTo>
                  <a:pt x="317" y="715"/>
                  <a:pt x="320" y="717"/>
                  <a:pt x="323" y="718"/>
                </a:cubicBezTo>
                <a:cubicBezTo>
                  <a:pt x="398" y="766"/>
                  <a:pt x="497" y="766"/>
                  <a:pt x="573" y="710"/>
                </a:cubicBezTo>
                <a:cubicBezTo>
                  <a:pt x="620" y="677"/>
                  <a:pt x="649" y="629"/>
                  <a:pt x="661" y="577"/>
                </a:cubicBezTo>
                <a:cubicBezTo>
                  <a:pt x="741" y="253"/>
                  <a:pt x="741" y="253"/>
                  <a:pt x="741" y="253"/>
                </a:cubicBezTo>
                <a:cubicBezTo>
                  <a:pt x="749" y="220"/>
                  <a:pt x="729" y="188"/>
                  <a:pt x="697" y="179"/>
                </a:cubicBezTo>
                <a:close/>
              </a:path>
            </a:pathLst>
          </a:custGeom>
          <a:solidFill>
            <a:srgbClr val="88848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3" name="Google Shape;163;p3"/>
          <p:cNvSpPr/>
          <p:nvPr/>
        </p:nvSpPr>
        <p:spPr>
          <a:xfrm>
            <a:off x="987604" y="3296873"/>
            <a:ext cx="323411" cy="369612"/>
          </a:xfrm>
          <a:custGeom>
            <a:rect b="b" l="l" r="r" t="t"/>
            <a:pathLst>
              <a:path extrusionOk="0" h="829" w="728">
                <a:moveTo>
                  <a:pt x="93" y="338"/>
                </a:moveTo>
                <a:cubicBezTo>
                  <a:pt x="108" y="345"/>
                  <a:pt x="126" y="339"/>
                  <a:pt x="134" y="324"/>
                </a:cubicBezTo>
                <a:cubicBezTo>
                  <a:pt x="135" y="321"/>
                  <a:pt x="136" y="319"/>
                  <a:pt x="136" y="316"/>
                </a:cubicBezTo>
                <a:cubicBezTo>
                  <a:pt x="150" y="307"/>
                  <a:pt x="170" y="293"/>
                  <a:pt x="188" y="274"/>
                </a:cubicBezTo>
                <a:cubicBezTo>
                  <a:pt x="111" y="411"/>
                  <a:pt x="91" y="504"/>
                  <a:pt x="91" y="504"/>
                </a:cubicBezTo>
                <a:cubicBezTo>
                  <a:pt x="142" y="533"/>
                  <a:pt x="142" y="533"/>
                  <a:pt x="142" y="533"/>
                </a:cubicBezTo>
                <a:cubicBezTo>
                  <a:pt x="194" y="563"/>
                  <a:pt x="194" y="563"/>
                  <a:pt x="194" y="563"/>
                </a:cubicBezTo>
                <a:cubicBezTo>
                  <a:pt x="194" y="563"/>
                  <a:pt x="268" y="496"/>
                  <a:pt x="350" y="354"/>
                </a:cubicBezTo>
                <a:cubicBezTo>
                  <a:pt x="433" y="211"/>
                  <a:pt x="453" y="113"/>
                  <a:pt x="453" y="113"/>
                </a:cubicBezTo>
                <a:cubicBezTo>
                  <a:pt x="402" y="84"/>
                  <a:pt x="402" y="84"/>
                  <a:pt x="402" y="84"/>
                </a:cubicBezTo>
                <a:cubicBezTo>
                  <a:pt x="354" y="56"/>
                  <a:pt x="354" y="56"/>
                  <a:pt x="354" y="56"/>
                </a:cubicBezTo>
                <a:cubicBezTo>
                  <a:pt x="351" y="45"/>
                  <a:pt x="344" y="35"/>
                  <a:pt x="334" y="28"/>
                </a:cubicBezTo>
                <a:cubicBezTo>
                  <a:pt x="314" y="12"/>
                  <a:pt x="286" y="11"/>
                  <a:pt x="265" y="25"/>
                </a:cubicBezTo>
                <a:cubicBezTo>
                  <a:pt x="242" y="40"/>
                  <a:pt x="236" y="63"/>
                  <a:pt x="228" y="95"/>
                </a:cubicBezTo>
                <a:cubicBezTo>
                  <a:pt x="220" y="124"/>
                  <a:pt x="210" y="165"/>
                  <a:pt x="182" y="222"/>
                </a:cubicBezTo>
                <a:cubicBezTo>
                  <a:pt x="168" y="251"/>
                  <a:pt x="140" y="273"/>
                  <a:pt x="121" y="284"/>
                </a:cubicBezTo>
                <a:cubicBezTo>
                  <a:pt x="120" y="284"/>
                  <a:pt x="120" y="284"/>
                  <a:pt x="119" y="283"/>
                </a:cubicBezTo>
                <a:cubicBezTo>
                  <a:pt x="104" y="276"/>
                  <a:pt x="86" y="282"/>
                  <a:pt x="79" y="298"/>
                </a:cubicBezTo>
                <a:cubicBezTo>
                  <a:pt x="71" y="313"/>
                  <a:pt x="78" y="331"/>
                  <a:pt x="93" y="338"/>
                </a:cubicBezTo>
                <a:close/>
                <a:moveTo>
                  <a:pt x="344" y="111"/>
                </a:moveTo>
                <a:cubicBezTo>
                  <a:pt x="349" y="106"/>
                  <a:pt x="357" y="105"/>
                  <a:pt x="362" y="109"/>
                </a:cubicBezTo>
                <a:cubicBezTo>
                  <a:pt x="368" y="114"/>
                  <a:pt x="369" y="122"/>
                  <a:pt x="364" y="128"/>
                </a:cubicBezTo>
                <a:cubicBezTo>
                  <a:pt x="364" y="128"/>
                  <a:pt x="315" y="187"/>
                  <a:pt x="252" y="297"/>
                </a:cubicBezTo>
                <a:cubicBezTo>
                  <a:pt x="188" y="407"/>
                  <a:pt x="162" y="478"/>
                  <a:pt x="162" y="479"/>
                </a:cubicBezTo>
                <a:cubicBezTo>
                  <a:pt x="160" y="484"/>
                  <a:pt x="155" y="487"/>
                  <a:pt x="149" y="487"/>
                </a:cubicBezTo>
                <a:cubicBezTo>
                  <a:pt x="148" y="487"/>
                  <a:pt x="146" y="487"/>
                  <a:pt x="145" y="486"/>
                </a:cubicBezTo>
                <a:cubicBezTo>
                  <a:pt x="138" y="484"/>
                  <a:pt x="135" y="476"/>
                  <a:pt x="137" y="470"/>
                </a:cubicBezTo>
                <a:cubicBezTo>
                  <a:pt x="138" y="467"/>
                  <a:pt x="165" y="396"/>
                  <a:pt x="229" y="284"/>
                </a:cubicBezTo>
                <a:cubicBezTo>
                  <a:pt x="294" y="172"/>
                  <a:pt x="342" y="114"/>
                  <a:pt x="344" y="111"/>
                </a:cubicBezTo>
                <a:close/>
                <a:moveTo>
                  <a:pt x="261" y="104"/>
                </a:moveTo>
                <a:cubicBezTo>
                  <a:pt x="269" y="74"/>
                  <a:pt x="273" y="61"/>
                  <a:pt x="284" y="54"/>
                </a:cubicBezTo>
                <a:cubicBezTo>
                  <a:pt x="295" y="47"/>
                  <a:pt x="306" y="50"/>
                  <a:pt x="313" y="55"/>
                </a:cubicBezTo>
                <a:cubicBezTo>
                  <a:pt x="317" y="58"/>
                  <a:pt x="326" y="68"/>
                  <a:pt x="321" y="84"/>
                </a:cubicBezTo>
                <a:cubicBezTo>
                  <a:pt x="298" y="110"/>
                  <a:pt x="263" y="153"/>
                  <a:pt x="224" y="213"/>
                </a:cubicBezTo>
                <a:cubicBezTo>
                  <a:pt x="245" y="165"/>
                  <a:pt x="255" y="130"/>
                  <a:pt x="261" y="104"/>
                </a:cubicBezTo>
                <a:close/>
                <a:moveTo>
                  <a:pt x="108" y="592"/>
                </a:moveTo>
                <a:cubicBezTo>
                  <a:pt x="96" y="585"/>
                  <a:pt x="85" y="580"/>
                  <a:pt x="75" y="577"/>
                </a:cubicBezTo>
                <a:cubicBezTo>
                  <a:pt x="84" y="531"/>
                  <a:pt x="84" y="531"/>
                  <a:pt x="84" y="531"/>
                </a:cubicBezTo>
                <a:cubicBezTo>
                  <a:pt x="174" y="583"/>
                  <a:pt x="174" y="583"/>
                  <a:pt x="174" y="583"/>
                </a:cubicBezTo>
                <a:cubicBezTo>
                  <a:pt x="138" y="614"/>
                  <a:pt x="138" y="614"/>
                  <a:pt x="138" y="614"/>
                </a:cubicBezTo>
                <a:cubicBezTo>
                  <a:pt x="130" y="606"/>
                  <a:pt x="120" y="599"/>
                  <a:pt x="108" y="592"/>
                </a:cubicBezTo>
                <a:close/>
                <a:moveTo>
                  <a:pt x="461" y="87"/>
                </a:moveTo>
                <a:cubicBezTo>
                  <a:pt x="369" y="34"/>
                  <a:pt x="369" y="34"/>
                  <a:pt x="369" y="34"/>
                </a:cubicBezTo>
                <a:cubicBezTo>
                  <a:pt x="384" y="8"/>
                  <a:pt x="416" y="0"/>
                  <a:pt x="442" y="14"/>
                </a:cubicBezTo>
                <a:cubicBezTo>
                  <a:pt x="467" y="29"/>
                  <a:pt x="476" y="61"/>
                  <a:pt x="461" y="87"/>
                </a:cubicBezTo>
                <a:close/>
                <a:moveTo>
                  <a:pt x="728" y="468"/>
                </a:moveTo>
                <a:cubicBezTo>
                  <a:pt x="728" y="480"/>
                  <a:pt x="719" y="489"/>
                  <a:pt x="707" y="489"/>
                </a:cubicBezTo>
                <a:cubicBezTo>
                  <a:pt x="500" y="489"/>
                  <a:pt x="406" y="532"/>
                  <a:pt x="406" y="571"/>
                </a:cubicBezTo>
                <a:cubicBezTo>
                  <a:pt x="406" y="588"/>
                  <a:pt x="419" y="597"/>
                  <a:pt x="441" y="611"/>
                </a:cubicBezTo>
                <a:cubicBezTo>
                  <a:pt x="466" y="628"/>
                  <a:pt x="497" y="648"/>
                  <a:pt x="497" y="691"/>
                </a:cubicBezTo>
                <a:cubicBezTo>
                  <a:pt x="497" y="752"/>
                  <a:pt x="416" y="793"/>
                  <a:pt x="251" y="814"/>
                </a:cubicBezTo>
                <a:cubicBezTo>
                  <a:pt x="138" y="829"/>
                  <a:pt x="27" y="829"/>
                  <a:pt x="22" y="829"/>
                </a:cubicBezTo>
                <a:cubicBezTo>
                  <a:pt x="10" y="829"/>
                  <a:pt x="0" y="819"/>
                  <a:pt x="0" y="807"/>
                </a:cubicBezTo>
                <a:cubicBezTo>
                  <a:pt x="0" y="795"/>
                  <a:pt x="10" y="785"/>
                  <a:pt x="22" y="785"/>
                </a:cubicBezTo>
                <a:cubicBezTo>
                  <a:pt x="288" y="785"/>
                  <a:pt x="453" y="736"/>
                  <a:pt x="453" y="691"/>
                </a:cubicBezTo>
                <a:cubicBezTo>
                  <a:pt x="453" y="672"/>
                  <a:pt x="440" y="663"/>
                  <a:pt x="417" y="647"/>
                </a:cubicBezTo>
                <a:cubicBezTo>
                  <a:pt x="393" y="632"/>
                  <a:pt x="363" y="612"/>
                  <a:pt x="363" y="571"/>
                </a:cubicBezTo>
                <a:cubicBezTo>
                  <a:pt x="363" y="458"/>
                  <a:pt x="603" y="446"/>
                  <a:pt x="707" y="446"/>
                </a:cubicBezTo>
                <a:cubicBezTo>
                  <a:pt x="719" y="446"/>
                  <a:pt x="728" y="456"/>
                  <a:pt x="728" y="468"/>
                </a:cubicBezTo>
                <a:close/>
                <a:moveTo>
                  <a:pt x="150" y="668"/>
                </a:moveTo>
                <a:cubicBezTo>
                  <a:pt x="22" y="742"/>
                  <a:pt x="22" y="742"/>
                  <a:pt x="22" y="742"/>
                </a:cubicBezTo>
                <a:cubicBezTo>
                  <a:pt x="22" y="593"/>
                  <a:pt x="22" y="593"/>
                  <a:pt x="22" y="593"/>
                </a:cubicBezTo>
                <a:cubicBezTo>
                  <a:pt x="35" y="590"/>
                  <a:pt x="59" y="590"/>
                  <a:pt x="87" y="603"/>
                </a:cubicBezTo>
                <a:cubicBezTo>
                  <a:pt x="52" y="664"/>
                  <a:pt x="52" y="664"/>
                  <a:pt x="52" y="664"/>
                </a:cubicBezTo>
                <a:cubicBezTo>
                  <a:pt x="48" y="670"/>
                  <a:pt x="50" y="678"/>
                  <a:pt x="56" y="682"/>
                </a:cubicBezTo>
                <a:cubicBezTo>
                  <a:pt x="59" y="683"/>
                  <a:pt x="61" y="683"/>
                  <a:pt x="63" y="683"/>
                </a:cubicBezTo>
                <a:cubicBezTo>
                  <a:pt x="67" y="683"/>
                  <a:pt x="72" y="681"/>
                  <a:pt x="74" y="677"/>
                </a:cubicBezTo>
                <a:cubicBezTo>
                  <a:pt x="110" y="616"/>
                  <a:pt x="110" y="616"/>
                  <a:pt x="110" y="616"/>
                </a:cubicBezTo>
                <a:cubicBezTo>
                  <a:pt x="135" y="633"/>
                  <a:pt x="147" y="654"/>
                  <a:pt x="150" y="668"/>
                </a:cubicBezTo>
                <a:close/>
              </a:path>
            </a:pathLst>
          </a:custGeom>
          <a:solidFill>
            <a:srgbClr val="88848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4" name="Google Shape;164;p3"/>
          <p:cNvSpPr/>
          <p:nvPr/>
        </p:nvSpPr>
        <p:spPr>
          <a:xfrm>
            <a:off x="1020202" y="2585141"/>
            <a:ext cx="223516" cy="368364"/>
          </a:xfrm>
          <a:custGeom>
            <a:rect b="b" l="l" r="r" t="t"/>
            <a:pathLst>
              <a:path extrusionOk="0" h="830" w="501">
                <a:moveTo>
                  <a:pt x="352" y="740"/>
                </a:moveTo>
                <a:cubicBezTo>
                  <a:pt x="352" y="752"/>
                  <a:pt x="342" y="761"/>
                  <a:pt x="330" y="761"/>
                </a:cubicBezTo>
                <a:cubicBezTo>
                  <a:pt x="170" y="761"/>
                  <a:pt x="170" y="761"/>
                  <a:pt x="170" y="761"/>
                </a:cubicBezTo>
                <a:cubicBezTo>
                  <a:pt x="158" y="761"/>
                  <a:pt x="149" y="752"/>
                  <a:pt x="149" y="740"/>
                </a:cubicBezTo>
                <a:cubicBezTo>
                  <a:pt x="149" y="728"/>
                  <a:pt x="158" y="718"/>
                  <a:pt x="170" y="718"/>
                </a:cubicBezTo>
                <a:cubicBezTo>
                  <a:pt x="330" y="718"/>
                  <a:pt x="330" y="718"/>
                  <a:pt x="330" y="718"/>
                </a:cubicBezTo>
                <a:cubicBezTo>
                  <a:pt x="342" y="718"/>
                  <a:pt x="352" y="728"/>
                  <a:pt x="352" y="740"/>
                </a:cubicBezTo>
                <a:close/>
                <a:moveTo>
                  <a:pt x="300" y="787"/>
                </a:moveTo>
                <a:cubicBezTo>
                  <a:pt x="200" y="787"/>
                  <a:pt x="200" y="787"/>
                  <a:pt x="200" y="787"/>
                </a:cubicBezTo>
                <a:cubicBezTo>
                  <a:pt x="188" y="787"/>
                  <a:pt x="179" y="797"/>
                  <a:pt x="179" y="809"/>
                </a:cubicBezTo>
                <a:cubicBezTo>
                  <a:pt x="179" y="821"/>
                  <a:pt x="188" y="830"/>
                  <a:pt x="200" y="830"/>
                </a:cubicBezTo>
                <a:cubicBezTo>
                  <a:pt x="300" y="830"/>
                  <a:pt x="300" y="830"/>
                  <a:pt x="300" y="830"/>
                </a:cubicBezTo>
                <a:cubicBezTo>
                  <a:pt x="312" y="830"/>
                  <a:pt x="322" y="821"/>
                  <a:pt x="322" y="809"/>
                </a:cubicBezTo>
                <a:cubicBezTo>
                  <a:pt x="322" y="797"/>
                  <a:pt x="312" y="787"/>
                  <a:pt x="300" y="787"/>
                </a:cubicBezTo>
                <a:close/>
                <a:moveTo>
                  <a:pt x="501" y="258"/>
                </a:moveTo>
                <a:cubicBezTo>
                  <a:pt x="501" y="336"/>
                  <a:pt x="469" y="379"/>
                  <a:pt x="438" y="421"/>
                </a:cubicBezTo>
                <a:cubicBezTo>
                  <a:pt x="400" y="472"/>
                  <a:pt x="360" y="525"/>
                  <a:pt x="357" y="653"/>
                </a:cubicBezTo>
                <a:cubicBezTo>
                  <a:pt x="357" y="672"/>
                  <a:pt x="341" y="688"/>
                  <a:pt x="322" y="688"/>
                </a:cubicBezTo>
                <a:cubicBezTo>
                  <a:pt x="179" y="688"/>
                  <a:pt x="179" y="688"/>
                  <a:pt x="179" y="688"/>
                </a:cubicBezTo>
                <a:cubicBezTo>
                  <a:pt x="159" y="688"/>
                  <a:pt x="144" y="672"/>
                  <a:pt x="143" y="653"/>
                </a:cubicBezTo>
                <a:cubicBezTo>
                  <a:pt x="140" y="525"/>
                  <a:pt x="101" y="472"/>
                  <a:pt x="63" y="421"/>
                </a:cubicBezTo>
                <a:cubicBezTo>
                  <a:pt x="32" y="379"/>
                  <a:pt x="0" y="336"/>
                  <a:pt x="0" y="258"/>
                </a:cubicBezTo>
                <a:cubicBezTo>
                  <a:pt x="0" y="134"/>
                  <a:pt x="78" y="0"/>
                  <a:pt x="250" y="0"/>
                </a:cubicBezTo>
                <a:cubicBezTo>
                  <a:pt x="422" y="0"/>
                  <a:pt x="501" y="134"/>
                  <a:pt x="501" y="258"/>
                </a:cubicBezTo>
                <a:close/>
                <a:moveTo>
                  <a:pt x="272" y="90"/>
                </a:moveTo>
                <a:cubicBezTo>
                  <a:pt x="272" y="78"/>
                  <a:pt x="262" y="68"/>
                  <a:pt x="250" y="68"/>
                </a:cubicBezTo>
                <a:cubicBezTo>
                  <a:pt x="157" y="68"/>
                  <a:pt x="62" y="128"/>
                  <a:pt x="62" y="262"/>
                </a:cubicBezTo>
                <a:cubicBezTo>
                  <a:pt x="62" y="273"/>
                  <a:pt x="72" y="283"/>
                  <a:pt x="83" y="283"/>
                </a:cubicBezTo>
                <a:cubicBezTo>
                  <a:pt x="95" y="283"/>
                  <a:pt x="105" y="273"/>
                  <a:pt x="105" y="262"/>
                </a:cubicBezTo>
                <a:cubicBezTo>
                  <a:pt x="105" y="151"/>
                  <a:pt x="183" y="111"/>
                  <a:pt x="250" y="111"/>
                </a:cubicBezTo>
                <a:cubicBezTo>
                  <a:pt x="262" y="111"/>
                  <a:pt x="272" y="102"/>
                  <a:pt x="272" y="90"/>
                </a:cubicBezTo>
                <a:close/>
              </a:path>
            </a:pathLst>
          </a:custGeom>
          <a:solidFill>
            <a:srgbClr val="88848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5" name="Google Shape;165;p3"/>
          <p:cNvSpPr/>
          <p:nvPr/>
        </p:nvSpPr>
        <p:spPr>
          <a:xfrm>
            <a:off x="993214" y="4553594"/>
            <a:ext cx="244743" cy="338394"/>
          </a:xfrm>
          <a:custGeom>
            <a:rect b="b" l="l" r="r" t="t"/>
            <a:pathLst>
              <a:path extrusionOk="0" h="753" w="546">
                <a:moveTo>
                  <a:pt x="546" y="67"/>
                </a:moveTo>
                <a:cubicBezTo>
                  <a:pt x="546" y="718"/>
                  <a:pt x="546" y="718"/>
                  <a:pt x="546" y="718"/>
                </a:cubicBezTo>
                <a:cubicBezTo>
                  <a:pt x="546" y="738"/>
                  <a:pt x="530" y="753"/>
                  <a:pt x="511" y="753"/>
                </a:cubicBezTo>
                <a:cubicBezTo>
                  <a:pt x="34" y="753"/>
                  <a:pt x="34" y="753"/>
                  <a:pt x="34" y="753"/>
                </a:cubicBezTo>
                <a:cubicBezTo>
                  <a:pt x="15" y="753"/>
                  <a:pt x="0" y="738"/>
                  <a:pt x="0" y="718"/>
                </a:cubicBezTo>
                <a:cubicBezTo>
                  <a:pt x="0" y="67"/>
                  <a:pt x="0" y="67"/>
                  <a:pt x="0" y="67"/>
                </a:cubicBezTo>
                <a:cubicBezTo>
                  <a:pt x="0" y="48"/>
                  <a:pt x="15" y="32"/>
                  <a:pt x="34" y="32"/>
                </a:cubicBezTo>
                <a:cubicBezTo>
                  <a:pt x="194" y="32"/>
                  <a:pt x="194" y="32"/>
                  <a:pt x="194" y="32"/>
                </a:cubicBezTo>
                <a:cubicBezTo>
                  <a:pt x="192" y="40"/>
                  <a:pt x="190" y="48"/>
                  <a:pt x="190" y="57"/>
                </a:cubicBezTo>
                <a:cubicBezTo>
                  <a:pt x="190" y="63"/>
                  <a:pt x="187" y="69"/>
                  <a:pt x="182" y="73"/>
                </a:cubicBezTo>
                <a:cubicBezTo>
                  <a:pt x="36" y="73"/>
                  <a:pt x="36" y="73"/>
                  <a:pt x="36" y="73"/>
                </a:cubicBezTo>
                <a:cubicBezTo>
                  <a:pt x="36" y="719"/>
                  <a:pt x="36" y="719"/>
                  <a:pt x="36" y="719"/>
                </a:cubicBezTo>
                <a:cubicBezTo>
                  <a:pt x="509" y="719"/>
                  <a:pt x="509" y="719"/>
                  <a:pt x="509" y="719"/>
                </a:cubicBezTo>
                <a:cubicBezTo>
                  <a:pt x="509" y="73"/>
                  <a:pt x="509" y="73"/>
                  <a:pt x="509" y="73"/>
                </a:cubicBezTo>
                <a:cubicBezTo>
                  <a:pt x="363" y="73"/>
                  <a:pt x="363" y="73"/>
                  <a:pt x="363" y="73"/>
                </a:cubicBezTo>
                <a:cubicBezTo>
                  <a:pt x="358" y="69"/>
                  <a:pt x="355" y="63"/>
                  <a:pt x="355" y="57"/>
                </a:cubicBezTo>
                <a:cubicBezTo>
                  <a:pt x="355" y="48"/>
                  <a:pt x="353" y="40"/>
                  <a:pt x="351" y="32"/>
                </a:cubicBezTo>
                <a:cubicBezTo>
                  <a:pt x="511" y="32"/>
                  <a:pt x="511" y="32"/>
                  <a:pt x="511" y="32"/>
                </a:cubicBezTo>
                <a:cubicBezTo>
                  <a:pt x="530" y="32"/>
                  <a:pt x="546" y="48"/>
                  <a:pt x="546" y="67"/>
                </a:cubicBezTo>
                <a:close/>
                <a:moveTo>
                  <a:pt x="468" y="203"/>
                </a:moveTo>
                <a:cubicBezTo>
                  <a:pt x="468" y="676"/>
                  <a:pt x="468" y="676"/>
                  <a:pt x="468" y="676"/>
                </a:cubicBezTo>
                <a:cubicBezTo>
                  <a:pt x="77" y="676"/>
                  <a:pt x="77" y="676"/>
                  <a:pt x="77" y="676"/>
                </a:cubicBezTo>
                <a:cubicBezTo>
                  <a:pt x="77" y="203"/>
                  <a:pt x="77" y="203"/>
                  <a:pt x="77" y="203"/>
                </a:cubicBezTo>
                <a:cubicBezTo>
                  <a:pt x="78" y="203"/>
                  <a:pt x="78" y="203"/>
                  <a:pt x="79" y="203"/>
                </a:cubicBezTo>
                <a:cubicBezTo>
                  <a:pt x="467" y="203"/>
                  <a:pt x="467" y="203"/>
                  <a:pt x="467" y="203"/>
                </a:cubicBezTo>
                <a:cubicBezTo>
                  <a:pt x="467" y="203"/>
                  <a:pt x="468" y="203"/>
                  <a:pt x="468" y="203"/>
                </a:cubicBezTo>
                <a:close/>
                <a:moveTo>
                  <a:pt x="286" y="401"/>
                </a:moveTo>
                <a:cubicBezTo>
                  <a:pt x="277" y="392"/>
                  <a:pt x="263" y="392"/>
                  <a:pt x="255" y="401"/>
                </a:cubicBezTo>
                <a:cubicBezTo>
                  <a:pt x="185" y="471"/>
                  <a:pt x="185" y="471"/>
                  <a:pt x="185" y="471"/>
                </a:cubicBezTo>
                <a:cubicBezTo>
                  <a:pt x="160" y="446"/>
                  <a:pt x="160" y="446"/>
                  <a:pt x="160" y="446"/>
                </a:cubicBezTo>
                <a:cubicBezTo>
                  <a:pt x="152" y="438"/>
                  <a:pt x="138" y="438"/>
                  <a:pt x="130" y="446"/>
                </a:cubicBezTo>
                <a:cubicBezTo>
                  <a:pt x="121" y="454"/>
                  <a:pt x="121" y="468"/>
                  <a:pt x="130" y="477"/>
                </a:cubicBezTo>
                <a:cubicBezTo>
                  <a:pt x="170" y="517"/>
                  <a:pt x="170" y="517"/>
                  <a:pt x="170" y="517"/>
                </a:cubicBezTo>
                <a:cubicBezTo>
                  <a:pt x="174" y="521"/>
                  <a:pt x="179" y="523"/>
                  <a:pt x="185" y="523"/>
                </a:cubicBezTo>
                <a:cubicBezTo>
                  <a:pt x="191" y="523"/>
                  <a:pt x="196" y="521"/>
                  <a:pt x="200" y="517"/>
                </a:cubicBezTo>
                <a:cubicBezTo>
                  <a:pt x="286" y="431"/>
                  <a:pt x="286" y="431"/>
                  <a:pt x="286" y="431"/>
                </a:cubicBezTo>
                <a:cubicBezTo>
                  <a:pt x="294" y="423"/>
                  <a:pt x="294" y="409"/>
                  <a:pt x="286" y="401"/>
                </a:cubicBezTo>
                <a:close/>
                <a:moveTo>
                  <a:pt x="286" y="267"/>
                </a:moveTo>
                <a:cubicBezTo>
                  <a:pt x="277" y="258"/>
                  <a:pt x="263" y="258"/>
                  <a:pt x="255" y="267"/>
                </a:cubicBezTo>
                <a:cubicBezTo>
                  <a:pt x="185" y="337"/>
                  <a:pt x="185" y="337"/>
                  <a:pt x="185" y="337"/>
                </a:cubicBezTo>
                <a:cubicBezTo>
                  <a:pt x="160" y="312"/>
                  <a:pt x="160" y="312"/>
                  <a:pt x="160" y="312"/>
                </a:cubicBezTo>
                <a:cubicBezTo>
                  <a:pt x="152" y="303"/>
                  <a:pt x="138" y="303"/>
                  <a:pt x="130" y="312"/>
                </a:cubicBezTo>
                <a:cubicBezTo>
                  <a:pt x="121" y="320"/>
                  <a:pt x="121" y="334"/>
                  <a:pt x="130" y="343"/>
                </a:cubicBezTo>
                <a:cubicBezTo>
                  <a:pt x="170" y="383"/>
                  <a:pt x="170" y="383"/>
                  <a:pt x="170" y="383"/>
                </a:cubicBezTo>
                <a:cubicBezTo>
                  <a:pt x="174" y="387"/>
                  <a:pt x="179" y="389"/>
                  <a:pt x="185" y="389"/>
                </a:cubicBezTo>
                <a:cubicBezTo>
                  <a:pt x="191" y="389"/>
                  <a:pt x="196" y="387"/>
                  <a:pt x="200" y="383"/>
                </a:cubicBezTo>
                <a:cubicBezTo>
                  <a:pt x="286" y="297"/>
                  <a:pt x="286" y="297"/>
                  <a:pt x="286" y="297"/>
                </a:cubicBezTo>
                <a:cubicBezTo>
                  <a:pt x="294" y="289"/>
                  <a:pt x="294" y="275"/>
                  <a:pt x="286" y="267"/>
                </a:cubicBezTo>
                <a:close/>
                <a:moveTo>
                  <a:pt x="77" y="138"/>
                </a:moveTo>
                <a:cubicBezTo>
                  <a:pt x="77" y="119"/>
                  <a:pt x="92" y="104"/>
                  <a:pt x="111" y="104"/>
                </a:cubicBezTo>
                <a:cubicBezTo>
                  <a:pt x="169" y="104"/>
                  <a:pt x="169" y="104"/>
                  <a:pt x="169" y="104"/>
                </a:cubicBezTo>
                <a:cubicBezTo>
                  <a:pt x="195" y="104"/>
                  <a:pt x="216" y="83"/>
                  <a:pt x="216" y="57"/>
                </a:cubicBezTo>
                <a:cubicBezTo>
                  <a:pt x="216" y="25"/>
                  <a:pt x="242" y="0"/>
                  <a:pt x="273" y="0"/>
                </a:cubicBezTo>
                <a:cubicBezTo>
                  <a:pt x="304" y="0"/>
                  <a:pt x="329" y="25"/>
                  <a:pt x="329" y="57"/>
                </a:cubicBezTo>
                <a:cubicBezTo>
                  <a:pt x="329" y="83"/>
                  <a:pt x="350" y="104"/>
                  <a:pt x="377" y="104"/>
                </a:cubicBezTo>
                <a:cubicBezTo>
                  <a:pt x="435" y="104"/>
                  <a:pt x="435" y="104"/>
                  <a:pt x="435" y="104"/>
                </a:cubicBezTo>
                <a:cubicBezTo>
                  <a:pt x="453" y="104"/>
                  <a:pt x="468" y="119"/>
                  <a:pt x="468" y="138"/>
                </a:cubicBezTo>
                <a:cubicBezTo>
                  <a:pt x="468" y="168"/>
                  <a:pt x="468" y="168"/>
                  <a:pt x="468" y="168"/>
                </a:cubicBezTo>
                <a:cubicBezTo>
                  <a:pt x="468" y="171"/>
                  <a:pt x="468" y="174"/>
                  <a:pt x="467" y="177"/>
                </a:cubicBezTo>
                <a:cubicBezTo>
                  <a:pt x="79" y="177"/>
                  <a:pt x="79" y="177"/>
                  <a:pt x="79" y="177"/>
                </a:cubicBezTo>
                <a:cubicBezTo>
                  <a:pt x="78" y="174"/>
                  <a:pt x="77" y="171"/>
                  <a:pt x="77" y="168"/>
                </a:cubicBezTo>
                <a:lnTo>
                  <a:pt x="77" y="138"/>
                </a:lnTo>
                <a:close/>
                <a:moveTo>
                  <a:pt x="250" y="57"/>
                </a:moveTo>
                <a:cubicBezTo>
                  <a:pt x="250" y="69"/>
                  <a:pt x="260" y="79"/>
                  <a:pt x="273" y="79"/>
                </a:cubicBezTo>
                <a:cubicBezTo>
                  <a:pt x="285" y="79"/>
                  <a:pt x="296" y="69"/>
                  <a:pt x="296" y="57"/>
                </a:cubicBezTo>
                <a:cubicBezTo>
                  <a:pt x="296" y="44"/>
                  <a:pt x="285" y="34"/>
                  <a:pt x="273" y="34"/>
                </a:cubicBezTo>
                <a:cubicBezTo>
                  <a:pt x="260" y="34"/>
                  <a:pt x="250" y="44"/>
                  <a:pt x="250" y="57"/>
                </a:cubicBezTo>
                <a:close/>
              </a:path>
            </a:pathLst>
          </a:custGeom>
          <a:solidFill>
            <a:srgbClr val="88848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6" name="Google Shape;166;p3"/>
          <p:cNvSpPr/>
          <p:nvPr/>
        </p:nvSpPr>
        <p:spPr>
          <a:xfrm>
            <a:off x="982102" y="1946575"/>
            <a:ext cx="253484" cy="297188"/>
          </a:xfrm>
          <a:custGeom>
            <a:rect b="b" l="l" r="r" t="t"/>
            <a:pathLst>
              <a:path extrusionOk="0" h="670" w="569">
                <a:moveTo>
                  <a:pt x="534" y="143"/>
                </a:moveTo>
                <a:cubicBezTo>
                  <a:pt x="426" y="35"/>
                  <a:pt x="426" y="35"/>
                  <a:pt x="426" y="35"/>
                </a:cubicBezTo>
                <a:cubicBezTo>
                  <a:pt x="392" y="0"/>
                  <a:pt x="392" y="0"/>
                  <a:pt x="392" y="0"/>
                </a:cubicBezTo>
                <a:cubicBezTo>
                  <a:pt x="105" y="0"/>
                  <a:pt x="105" y="0"/>
                  <a:pt x="105" y="0"/>
                </a:cubicBezTo>
                <a:cubicBezTo>
                  <a:pt x="86" y="0"/>
                  <a:pt x="71" y="16"/>
                  <a:pt x="71" y="35"/>
                </a:cubicBezTo>
                <a:cubicBezTo>
                  <a:pt x="71" y="137"/>
                  <a:pt x="71" y="137"/>
                  <a:pt x="71" y="137"/>
                </a:cubicBezTo>
                <a:cubicBezTo>
                  <a:pt x="85" y="137"/>
                  <a:pt x="98" y="142"/>
                  <a:pt x="108" y="151"/>
                </a:cubicBezTo>
                <a:cubicBezTo>
                  <a:pt x="382" y="425"/>
                  <a:pt x="382" y="425"/>
                  <a:pt x="382" y="425"/>
                </a:cubicBezTo>
                <a:cubicBezTo>
                  <a:pt x="428" y="598"/>
                  <a:pt x="428" y="598"/>
                  <a:pt x="428" y="598"/>
                </a:cubicBezTo>
                <a:cubicBezTo>
                  <a:pt x="258" y="552"/>
                  <a:pt x="258" y="552"/>
                  <a:pt x="258" y="552"/>
                </a:cubicBezTo>
                <a:cubicBezTo>
                  <a:pt x="71" y="366"/>
                  <a:pt x="71" y="366"/>
                  <a:pt x="71" y="366"/>
                </a:cubicBezTo>
                <a:cubicBezTo>
                  <a:pt x="71" y="635"/>
                  <a:pt x="71" y="635"/>
                  <a:pt x="71" y="635"/>
                </a:cubicBezTo>
                <a:cubicBezTo>
                  <a:pt x="71" y="655"/>
                  <a:pt x="86" y="670"/>
                  <a:pt x="105" y="670"/>
                </a:cubicBezTo>
                <a:cubicBezTo>
                  <a:pt x="534" y="670"/>
                  <a:pt x="534" y="670"/>
                  <a:pt x="534" y="670"/>
                </a:cubicBezTo>
                <a:cubicBezTo>
                  <a:pt x="553" y="670"/>
                  <a:pt x="569" y="655"/>
                  <a:pt x="569" y="635"/>
                </a:cubicBezTo>
                <a:cubicBezTo>
                  <a:pt x="569" y="177"/>
                  <a:pt x="569" y="177"/>
                  <a:pt x="569" y="177"/>
                </a:cubicBezTo>
                <a:lnTo>
                  <a:pt x="534" y="143"/>
                </a:lnTo>
                <a:close/>
                <a:moveTo>
                  <a:pt x="387" y="182"/>
                </a:moveTo>
                <a:cubicBezTo>
                  <a:pt x="387" y="52"/>
                  <a:pt x="387" y="52"/>
                  <a:pt x="387" y="52"/>
                </a:cubicBezTo>
                <a:cubicBezTo>
                  <a:pt x="426" y="91"/>
                  <a:pt x="426" y="91"/>
                  <a:pt x="426" y="91"/>
                </a:cubicBezTo>
                <a:cubicBezTo>
                  <a:pt x="426" y="143"/>
                  <a:pt x="426" y="143"/>
                  <a:pt x="426" y="143"/>
                </a:cubicBezTo>
                <a:cubicBezTo>
                  <a:pt x="478" y="143"/>
                  <a:pt x="478" y="143"/>
                  <a:pt x="478" y="143"/>
                </a:cubicBezTo>
                <a:cubicBezTo>
                  <a:pt x="517" y="182"/>
                  <a:pt x="517" y="182"/>
                  <a:pt x="517" y="182"/>
                </a:cubicBezTo>
                <a:lnTo>
                  <a:pt x="387" y="182"/>
                </a:lnTo>
                <a:close/>
                <a:moveTo>
                  <a:pt x="76" y="272"/>
                </a:moveTo>
                <a:cubicBezTo>
                  <a:pt x="268" y="464"/>
                  <a:pt x="268" y="464"/>
                  <a:pt x="268" y="464"/>
                </a:cubicBezTo>
                <a:cubicBezTo>
                  <a:pt x="261" y="473"/>
                  <a:pt x="256" y="483"/>
                  <a:pt x="253" y="492"/>
                </a:cubicBezTo>
                <a:cubicBezTo>
                  <a:pt x="48" y="287"/>
                  <a:pt x="48" y="287"/>
                  <a:pt x="48" y="287"/>
                </a:cubicBezTo>
                <a:cubicBezTo>
                  <a:pt x="10" y="249"/>
                  <a:pt x="10" y="249"/>
                  <a:pt x="10" y="249"/>
                </a:cubicBezTo>
                <a:cubicBezTo>
                  <a:pt x="0" y="239"/>
                  <a:pt x="0" y="239"/>
                  <a:pt x="0" y="239"/>
                </a:cubicBezTo>
                <a:cubicBezTo>
                  <a:pt x="4" y="230"/>
                  <a:pt x="9" y="220"/>
                  <a:pt x="15" y="211"/>
                </a:cubicBezTo>
                <a:cubicBezTo>
                  <a:pt x="31" y="228"/>
                  <a:pt x="31" y="228"/>
                  <a:pt x="31" y="228"/>
                </a:cubicBezTo>
                <a:lnTo>
                  <a:pt x="76" y="272"/>
                </a:lnTo>
                <a:close/>
                <a:moveTo>
                  <a:pt x="79" y="180"/>
                </a:moveTo>
                <a:cubicBezTo>
                  <a:pt x="70" y="170"/>
                  <a:pt x="70" y="170"/>
                  <a:pt x="70" y="170"/>
                </a:cubicBezTo>
                <a:cubicBezTo>
                  <a:pt x="60" y="173"/>
                  <a:pt x="51" y="178"/>
                  <a:pt x="42" y="185"/>
                </a:cubicBezTo>
                <a:cubicBezTo>
                  <a:pt x="58" y="201"/>
                  <a:pt x="58" y="201"/>
                  <a:pt x="58" y="201"/>
                </a:cubicBezTo>
                <a:cubicBezTo>
                  <a:pt x="102" y="246"/>
                  <a:pt x="102" y="246"/>
                  <a:pt x="102" y="246"/>
                </a:cubicBezTo>
                <a:cubicBezTo>
                  <a:pt x="294" y="438"/>
                  <a:pt x="294" y="438"/>
                  <a:pt x="294" y="438"/>
                </a:cubicBezTo>
                <a:cubicBezTo>
                  <a:pt x="303" y="431"/>
                  <a:pt x="313" y="426"/>
                  <a:pt x="322" y="423"/>
                </a:cubicBezTo>
                <a:cubicBezTo>
                  <a:pt x="117" y="218"/>
                  <a:pt x="117" y="218"/>
                  <a:pt x="117" y="218"/>
                </a:cubicBezTo>
                <a:lnTo>
                  <a:pt x="79" y="180"/>
                </a:lnTo>
                <a:close/>
                <a:moveTo>
                  <a:pt x="374" y="494"/>
                </a:moveTo>
                <a:cubicBezTo>
                  <a:pt x="367" y="494"/>
                  <a:pt x="353" y="498"/>
                  <a:pt x="341" y="511"/>
                </a:cubicBezTo>
                <a:cubicBezTo>
                  <a:pt x="328" y="523"/>
                  <a:pt x="325" y="536"/>
                  <a:pt x="324" y="544"/>
                </a:cubicBezTo>
                <a:cubicBezTo>
                  <a:pt x="392" y="562"/>
                  <a:pt x="392" y="562"/>
                  <a:pt x="392" y="562"/>
                </a:cubicBezTo>
                <a:lnTo>
                  <a:pt x="374" y="494"/>
                </a:lnTo>
                <a:close/>
              </a:path>
            </a:pathLst>
          </a:custGeom>
          <a:solidFill>
            <a:srgbClr val="88848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7" name="Google Shape;167;p3"/>
          <p:cNvSpPr/>
          <p:nvPr/>
        </p:nvSpPr>
        <p:spPr>
          <a:xfrm>
            <a:off x="1528922" y="3895450"/>
            <a:ext cx="60171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GB" sz="1600"/>
              <a:t>A first attempt for the model</a:t>
            </a:r>
            <a:r>
              <a:rPr lang="en-GB" sz="1600"/>
              <a:t>: feedback and brainstorming</a:t>
            </a:r>
            <a:endParaRPr b="0" i="0" sz="1600" u="none" cap="none" strike="noStrike">
              <a:solidFill>
                <a:srgbClr val="000000"/>
              </a:solidFill>
              <a:latin typeface="Arial"/>
              <a:ea typeface="Arial"/>
              <a:cs typeface="Arial"/>
              <a:sym typeface="Arial"/>
            </a:endParaRPr>
          </a:p>
        </p:txBody>
      </p:sp>
      <p:sp>
        <p:nvSpPr>
          <p:cNvPr id="168" name="Google Shape;168;p3"/>
          <p:cNvSpPr/>
          <p:nvPr/>
        </p:nvSpPr>
        <p:spPr>
          <a:xfrm>
            <a:off x="1020202" y="3880541"/>
            <a:ext cx="223516" cy="368364"/>
          </a:xfrm>
          <a:custGeom>
            <a:rect b="b" l="l" r="r" t="t"/>
            <a:pathLst>
              <a:path extrusionOk="0" h="830" w="501">
                <a:moveTo>
                  <a:pt x="352" y="740"/>
                </a:moveTo>
                <a:cubicBezTo>
                  <a:pt x="352" y="752"/>
                  <a:pt x="342" y="761"/>
                  <a:pt x="330" y="761"/>
                </a:cubicBezTo>
                <a:cubicBezTo>
                  <a:pt x="170" y="761"/>
                  <a:pt x="170" y="761"/>
                  <a:pt x="170" y="761"/>
                </a:cubicBezTo>
                <a:cubicBezTo>
                  <a:pt x="158" y="761"/>
                  <a:pt x="149" y="752"/>
                  <a:pt x="149" y="740"/>
                </a:cubicBezTo>
                <a:cubicBezTo>
                  <a:pt x="149" y="728"/>
                  <a:pt x="158" y="718"/>
                  <a:pt x="170" y="718"/>
                </a:cubicBezTo>
                <a:cubicBezTo>
                  <a:pt x="330" y="718"/>
                  <a:pt x="330" y="718"/>
                  <a:pt x="330" y="718"/>
                </a:cubicBezTo>
                <a:cubicBezTo>
                  <a:pt x="342" y="718"/>
                  <a:pt x="352" y="728"/>
                  <a:pt x="352" y="740"/>
                </a:cubicBezTo>
                <a:close/>
                <a:moveTo>
                  <a:pt x="300" y="787"/>
                </a:moveTo>
                <a:cubicBezTo>
                  <a:pt x="200" y="787"/>
                  <a:pt x="200" y="787"/>
                  <a:pt x="200" y="787"/>
                </a:cubicBezTo>
                <a:cubicBezTo>
                  <a:pt x="188" y="787"/>
                  <a:pt x="179" y="797"/>
                  <a:pt x="179" y="809"/>
                </a:cubicBezTo>
                <a:cubicBezTo>
                  <a:pt x="179" y="821"/>
                  <a:pt x="188" y="830"/>
                  <a:pt x="200" y="830"/>
                </a:cubicBezTo>
                <a:cubicBezTo>
                  <a:pt x="300" y="830"/>
                  <a:pt x="300" y="830"/>
                  <a:pt x="300" y="830"/>
                </a:cubicBezTo>
                <a:cubicBezTo>
                  <a:pt x="312" y="830"/>
                  <a:pt x="322" y="821"/>
                  <a:pt x="322" y="809"/>
                </a:cubicBezTo>
                <a:cubicBezTo>
                  <a:pt x="322" y="797"/>
                  <a:pt x="312" y="787"/>
                  <a:pt x="300" y="787"/>
                </a:cubicBezTo>
                <a:close/>
                <a:moveTo>
                  <a:pt x="501" y="258"/>
                </a:moveTo>
                <a:cubicBezTo>
                  <a:pt x="501" y="336"/>
                  <a:pt x="469" y="379"/>
                  <a:pt x="438" y="421"/>
                </a:cubicBezTo>
                <a:cubicBezTo>
                  <a:pt x="400" y="472"/>
                  <a:pt x="360" y="525"/>
                  <a:pt x="357" y="653"/>
                </a:cubicBezTo>
                <a:cubicBezTo>
                  <a:pt x="357" y="672"/>
                  <a:pt x="341" y="688"/>
                  <a:pt x="322" y="688"/>
                </a:cubicBezTo>
                <a:cubicBezTo>
                  <a:pt x="179" y="688"/>
                  <a:pt x="179" y="688"/>
                  <a:pt x="179" y="688"/>
                </a:cubicBezTo>
                <a:cubicBezTo>
                  <a:pt x="159" y="688"/>
                  <a:pt x="144" y="672"/>
                  <a:pt x="143" y="653"/>
                </a:cubicBezTo>
                <a:cubicBezTo>
                  <a:pt x="140" y="525"/>
                  <a:pt x="101" y="472"/>
                  <a:pt x="63" y="421"/>
                </a:cubicBezTo>
                <a:cubicBezTo>
                  <a:pt x="32" y="379"/>
                  <a:pt x="0" y="336"/>
                  <a:pt x="0" y="258"/>
                </a:cubicBezTo>
                <a:cubicBezTo>
                  <a:pt x="0" y="134"/>
                  <a:pt x="78" y="0"/>
                  <a:pt x="250" y="0"/>
                </a:cubicBezTo>
                <a:cubicBezTo>
                  <a:pt x="422" y="0"/>
                  <a:pt x="501" y="134"/>
                  <a:pt x="501" y="258"/>
                </a:cubicBezTo>
                <a:close/>
                <a:moveTo>
                  <a:pt x="272" y="90"/>
                </a:moveTo>
                <a:cubicBezTo>
                  <a:pt x="272" y="78"/>
                  <a:pt x="262" y="68"/>
                  <a:pt x="250" y="68"/>
                </a:cubicBezTo>
                <a:cubicBezTo>
                  <a:pt x="157" y="68"/>
                  <a:pt x="62" y="128"/>
                  <a:pt x="62" y="262"/>
                </a:cubicBezTo>
                <a:cubicBezTo>
                  <a:pt x="62" y="273"/>
                  <a:pt x="72" y="283"/>
                  <a:pt x="83" y="283"/>
                </a:cubicBezTo>
                <a:cubicBezTo>
                  <a:pt x="95" y="283"/>
                  <a:pt x="105" y="273"/>
                  <a:pt x="105" y="262"/>
                </a:cubicBezTo>
                <a:cubicBezTo>
                  <a:pt x="105" y="151"/>
                  <a:pt x="183" y="111"/>
                  <a:pt x="250" y="111"/>
                </a:cubicBezTo>
                <a:cubicBezTo>
                  <a:pt x="262" y="111"/>
                  <a:pt x="272" y="102"/>
                  <a:pt x="272" y="90"/>
                </a:cubicBezTo>
                <a:close/>
              </a:path>
            </a:pathLst>
          </a:custGeom>
          <a:solidFill>
            <a:srgbClr val="88848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descr="Afbeelding met schermafbeelding&#10;&#10;Beschrijving is gegenereerd met zeer hoge betrouwbaarheid" id="390" name="Google Shape;390;p27"/>
          <p:cNvPicPr preferRelativeResize="0"/>
          <p:nvPr/>
        </p:nvPicPr>
        <p:blipFill rotWithShape="1">
          <a:blip r:embed="rId3">
            <a:alphaModFix/>
          </a:blip>
          <a:srcRect b="0" l="0" r="0" t="0"/>
          <a:stretch/>
        </p:blipFill>
        <p:spPr>
          <a:xfrm>
            <a:off x="2503641" y="1004421"/>
            <a:ext cx="4144549" cy="926948"/>
          </a:xfrm>
          <a:prstGeom prst="rect">
            <a:avLst/>
          </a:prstGeom>
          <a:noFill/>
          <a:ln>
            <a:noFill/>
          </a:ln>
        </p:spPr>
      </p:pic>
      <p:pic>
        <p:nvPicPr>
          <p:cNvPr descr="Afbeelding met schermafbeelding&#10;&#10;Beschrijving is gegenereerd met zeer hoge betrouwbaarheid" id="391" name="Google Shape;391;p27"/>
          <p:cNvPicPr preferRelativeResize="0"/>
          <p:nvPr/>
        </p:nvPicPr>
        <p:blipFill rotWithShape="1">
          <a:blip r:embed="rId3">
            <a:alphaModFix/>
          </a:blip>
          <a:srcRect b="0" l="0" r="0" t="0"/>
          <a:stretch/>
        </p:blipFill>
        <p:spPr>
          <a:xfrm>
            <a:off x="2503641" y="1936044"/>
            <a:ext cx="4144549" cy="926948"/>
          </a:xfrm>
          <a:prstGeom prst="rect">
            <a:avLst/>
          </a:prstGeom>
          <a:noFill/>
          <a:ln>
            <a:noFill/>
          </a:ln>
        </p:spPr>
      </p:pic>
      <p:pic>
        <p:nvPicPr>
          <p:cNvPr descr="Afbeelding met geel, tekening&#10;&#10;Beschrijving is gegenereerd met zeer hoge betrouwbaarheid" id="392" name="Google Shape;392;p27"/>
          <p:cNvPicPr preferRelativeResize="0"/>
          <p:nvPr/>
        </p:nvPicPr>
        <p:blipFill rotWithShape="1">
          <a:blip r:embed="rId4">
            <a:alphaModFix/>
          </a:blip>
          <a:srcRect b="0" l="0" r="0" t="0"/>
          <a:stretch/>
        </p:blipFill>
        <p:spPr>
          <a:xfrm>
            <a:off x="2503640" y="2868194"/>
            <a:ext cx="4144549" cy="925892"/>
          </a:xfrm>
          <a:prstGeom prst="rect">
            <a:avLst/>
          </a:prstGeom>
          <a:noFill/>
          <a:ln>
            <a:noFill/>
          </a:ln>
        </p:spPr>
      </p:pic>
      <p:pic>
        <p:nvPicPr>
          <p:cNvPr descr="Afbeelding met geel, tekening&#10;&#10;Beschrijving is gegenereerd met zeer hoge betrouwbaarheid" id="393" name="Google Shape;393;p27"/>
          <p:cNvPicPr preferRelativeResize="0"/>
          <p:nvPr/>
        </p:nvPicPr>
        <p:blipFill rotWithShape="1">
          <a:blip r:embed="rId4">
            <a:alphaModFix/>
          </a:blip>
          <a:srcRect b="0" l="0" r="0" t="0"/>
          <a:stretch/>
        </p:blipFill>
        <p:spPr>
          <a:xfrm>
            <a:off x="2503640" y="3799816"/>
            <a:ext cx="4144549" cy="925893"/>
          </a:xfrm>
          <a:prstGeom prst="rect">
            <a:avLst/>
          </a:prstGeom>
          <a:noFill/>
          <a:ln>
            <a:noFill/>
          </a:ln>
        </p:spPr>
      </p:pic>
      <p:sp>
        <p:nvSpPr>
          <p:cNvPr id="394" name="Google Shape;394;p27"/>
          <p:cNvSpPr/>
          <p:nvPr/>
        </p:nvSpPr>
        <p:spPr>
          <a:xfrm>
            <a:off x="2582318" y="1098766"/>
            <a:ext cx="3969184" cy="469726"/>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GB" sz="1400" u="none" cap="none" strike="noStrike">
                <a:solidFill>
                  <a:schemeClr val="dk1"/>
                </a:solidFill>
                <a:latin typeface="Arial"/>
                <a:ea typeface="Arial"/>
                <a:cs typeface="Arial"/>
                <a:sym typeface="Arial"/>
              </a:rPr>
              <a:t>Legal interoperability</a:t>
            </a:r>
            <a:endParaRPr/>
          </a:p>
        </p:txBody>
      </p:sp>
      <p:sp>
        <p:nvSpPr>
          <p:cNvPr id="395" name="Google Shape;395;p27"/>
          <p:cNvSpPr/>
          <p:nvPr/>
        </p:nvSpPr>
        <p:spPr>
          <a:xfrm>
            <a:off x="2590146" y="2022560"/>
            <a:ext cx="3969184" cy="469726"/>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GB" sz="1400" u="none" cap="none" strike="noStrike">
                <a:solidFill>
                  <a:schemeClr val="dk1"/>
                </a:solidFill>
                <a:latin typeface="Arial"/>
                <a:ea typeface="Arial"/>
                <a:cs typeface="Arial"/>
                <a:sym typeface="Arial"/>
              </a:rPr>
              <a:t>Organizational interoperability</a:t>
            </a:r>
            <a:endParaRPr/>
          </a:p>
        </p:txBody>
      </p:sp>
      <p:sp>
        <p:nvSpPr>
          <p:cNvPr id="396" name="Google Shape;396;p27"/>
          <p:cNvSpPr/>
          <p:nvPr/>
        </p:nvSpPr>
        <p:spPr>
          <a:xfrm>
            <a:off x="2582316" y="2954182"/>
            <a:ext cx="3969184" cy="469726"/>
          </a:xfrm>
          <a:prstGeom prst="rect">
            <a:avLst/>
          </a:prstGeom>
          <a:solidFill>
            <a:srgbClr val="FCF45A"/>
          </a:solidFill>
          <a:ln cap="flat" cmpd="sng" w="25400">
            <a:solidFill>
              <a:srgbClr val="FCF45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GB" sz="1400" u="none" cap="none" strike="noStrike">
                <a:solidFill>
                  <a:schemeClr val="dk1"/>
                </a:solidFill>
                <a:latin typeface="Arial"/>
                <a:ea typeface="Arial"/>
                <a:cs typeface="Arial"/>
                <a:sym typeface="Arial"/>
              </a:rPr>
              <a:t>Semantic interoperability</a:t>
            </a:r>
            <a:endParaRPr/>
          </a:p>
        </p:txBody>
      </p:sp>
      <p:sp>
        <p:nvSpPr>
          <p:cNvPr id="397" name="Google Shape;397;p27"/>
          <p:cNvSpPr/>
          <p:nvPr/>
        </p:nvSpPr>
        <p:spPr>
          <a:xfrm>
            <a:off x="2582317" y="3893635"/>
            <a:ext cx="3969184" cy="469726"/>
          </a:xfrm>
          <a:prstGeom prst="rect">
            <a:avLst/>
          </a:prstGeom>
          <a:solidFill>
            <a:srgbClr val="FCF45A"/>
          </a:solidFill>
          <a:ln cap="flat" cmpd="sng" w="25400">
            <a:solidFill>
              <a:srgbClr val="FCF45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GB" sz="1400" u="none" cap="none" strike="noStrike">
                <a:solidFill>
                  <a:schemeClr val="dk1"/>
                </a:solidFill>
                <a:latin typeface="Arial"/>
                <a:ea typeface="Arial"/>
                <a:cs typeface="Arial"/>
                <a:sym typeface="Arial"/>
              </a:rPr>
              <a:t>Technical interoperability</a:t>
            </a:r>
            <a:endParaRPr/>
          </a:p>
        </p:txBody>
      </p:sp>
      <p:sp>
        <p:nvSpPr>
          <p:cNvPr id="398" name="Google Shape;398;p27"/>
          <p:cNvSpPr txBox="1"/>
          <p:nvPr/>
        </p:nvSpPr>
        <p:spPr>
          <a:xfrm>
            <a:off x="6680287" y="2769991"/>
            <a:ext cx="864296"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9600" u="none" cap="none" strike="noStrike">
                <a:solidFill>
                  <a:schemeClr val="dk2"/>
                </a:solidFill>
                <a:latin typeface="Arial"/>
                <a:ea typeface="Arial"/>
                <a:cs typeface="Arial"/>
                <a:sym typeface="Arial"/>
              </a:rPr>
              <a:t>}</a:t>
            </a:r>
            <a:endParaRPr/>
          </a:p>
        </p:txBody>
      </p:sp>
      <p:sp>
        <p:nvSpPr>
          <p:cNvPr id="399" name="Google Shape;399;p27"/>
          <p:cNvSpPr txBox="1"/>
          <p:nvPr/>
        </p:nvSpPr>
        <p:spPr>
          <a:xfrm>
            <a:off x="7112827" y="3492022"/>
            <a:ext cx="1138303"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2000" u="none" cap="none" strike="noStrike">
                <a:solidFill>
                  <a:schemeClr val="dk2"/>
                </a:solidFill>
                <a:latin typeface="Arial"/>
                <a:ea typeface="Arial"/>
                <a:cs typeface="Arial"/>
                <a:sym typeface="Arial"/>
              </a:rPr>
              <a:t>OSLO</a:t>
            </a:r>
            <a:endParaRPr b="0" i="0" sz="1400" u="none" cap="none" strike="noStrike">
              <a:solidFill>
                <a:schemeClr val="dk2"/>
              </a:solidFill>
              <a:latin typeface="Arial"/>
              <a:ea typeface="Arial"/>
              <a:cs typeface="Arial"/>
              <a:sym typeface="Arial"/>
            </a:endParaRPr>
          </a:p>
        </p:txBody>
      </p:sp>
      <p:sp>
        <p:nvSpPr>
          <p:cNvPr id="400" name="Google Shape;400;p27"/>
          <p:cNvSpPr txBox="1"/>
          <p:nvPr/>
        </p:nvSpPr>
        <p:spPr>
          <a:xfrm>
            <a:off x="628651" y="273845"/>
            <a:ext cx="7886700" cy="738225"/>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GB" sz="3200" u="none" cap="none" strike="noStrike">
                <a:solidFill>
                  <a:srgbClr val="000000"/>
                </a:solidFill>
                <a:latin typeface="Arial"/>
                <a:ea typeface="Arial"/>
                <a:cs typeface="Arial"/>
                <a:sym typeface="Arial"/>
              </a:rPr>
              <a:t>Levels of interoperability</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28"/>
          <p:cNvSpPr/>
          <p:nvPr/>
        </p:nvSpPr>
        <p:spPr>
          <a:xfrm>
            <a:off x="591854" y="4142200"/>
            <a:ext cx="1659697" cy="915965"/>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406" name="Google Shape;406;p28"/>
          <p:cNvGrpSpPr/>
          <p:nvPr/>
        </p:nvGrpSpPr>
        <p:grpSpPr>
          <a:xfrm>
            <a:off x="2342265" y="876098"/>
            <a:ext cx="4708727" cy="3620273"/>
            <a:chOff x="1458468" y="999032"/>
            <a:chExt cx="6930460" cy="5357318"/>
          </a:xfrm>
        </p:grpSpPr>
        <p:grpSp>
          <p:nvGrpSpPr>
            <p:cNvPr id="407" name="Google Shape;407;p28"/>
            <p:cNvGrpSpPr/>
            <p:nvPr/>
          </p:nvGrpSpPr>
          <p:grpSpPr>
            <a:xfrm>
              <a:off x="1919797" y="1046475"/>
              <a:ext cx="5712402" cy="844938"/>
              <a:chOff x="1347216" y="1298723"/>
              <a:chExt cx="5712402" cy="844938"/>
            </a:xfrm>
          </p:grpSpPr>
          <p:sp>
            <p:nvSpPr>
              <p:cNvPr id="408" name="Google Shape;408;p28"/>
              <p:cNvSpPr/>
              <p:nvPr/>
            </p:nvSpPr>
            <p:spPr>
              <a:xfrm>
                <a:off x="1347216" y="1324172"/>
                <a:ext cx="5541264" cy="797369"/>
              </a:xfrm>
              <a:prstGeom prst="roundRect">
                <a:avLst>
                  <a:gd fmla="val 16667" name="adj"/>
                </a:avLst>
              </a:prstGeom>
              <a:noFill/>
              <a:ln cap="flat" cmpd="sng" w="762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9" name="Google Shape;409;p28"/>
              <p:cNvSpPr txBox="1"/>
              <p:nvPr/>
            </p:nvSpPr>
            <p:spPr>
              <a:xfrm>
                <a:off x="1904565" y="1298723"/>
                <a:ext cx="5155053" cy="844938"/>
              </a:xfrm>
              <a:prstGeom prst="rect">
                <a:avLst/>
              </a:prstGeom>
              <a:noFill/>
              <a:ln>
                <a:noFill/>
              </a:ln>
            </p:spPr>
            <p:txBody>
              <a:bodyPr anchorCtr="0" anchor="t" bIns="68550" lIns="68550" spcFirstLastPara="1" rIns="68550" wrap="square" tIns="68550">
                <a:noAutofit/>
              </a:bodyPr>
              <a:lstStyle/>
              <a:p>
                <a:pPr indent="0" lvl="0" marL="19050" marR="0" rtl="0" algn="l">
                  <a:lnSpc>
                    <a:spcPct val="100000"/>
                  </a:lnSpc>
                  <a:spcBef>
                    <a:spcPts val="700"/>
                  </a:spcBef>
                  <a:spcAft>
                    <a:spcPts val="0"/>
                  </a:spcAft>
                  <a:buClr>
                    <a:srgbClr val="000000"/>
                  </a:buClr>
                  <a:buSzPts val="3200"/>
                  <a:buFont typeface="Arial"/>
                  <a:buNone/>
                </a:pPr>
                <a:r>
                  <a:rPr b="1" i="0" lang="en-GB" sz="1800" u="none" cap="none" strike="noStrike">
                    <a:solidFill>
                      <a:srgbClr val="000000"/>
                    </a:solidFill>
                    <a:latin typeface="Arial"/>
                    <a:ea typeface="Arial"/>
                    <a:cs typeface="Arial"/>
                    <a:sym typeface="Arial"/>
                  </a:rPr>
                  <a:t>Semantic</a:t>
                </a:r>
                <a:r>
                  <a:rPr b="0" i="0" lang="en-GB" sz="1800" u="none" cap="none" strike="noStrike">
                    <a:solidFill>
                      <a:srgbClr val="000000"/>
                    </a:solidFill>
                    <a:latin typeface="Arial"/>
                    <a:ea typeface="Arial"/>
                    <a:cs typeface="Arial"/>
                    <a:sym typeface="Arial"/>
                  </a:rPr>
                  <a:t> interoperability</a:t>
                </a:r>
                <a:endParaRPr/>
              </a:p>
            </p:txBody>
          </p:sp>
        </p:grpSp>
        <p:grpSp>
          <p:nvGrpSpPr>
            <p:cNvPr id="410" name="Google Shape;410;p28"/>
            <p:cNvGrpSpPr/>
            <p:nvPr/>
          </p:nvGrpSpPr>
          <p:grpSpPr>
            <a:xfrm>
              <a:off x="1458468" y="999032"/>
              <a:ext cx="922659" cy="922659"/>
              <a:chOff x="5386104" y="4046311"/>
              <a:chExt cx="1511808" cy="1511808"/>
            </a:xfrm>
          </p:grpSpPr>
          <p:sp>
            <p:nvSpPr>
              <p:cNvPr id="411" name="Google Shape;411;p28"/>
              <p:cNvSpPr/>
              <p:nvPr/>
            </p:nvSpPr>
            <p:spPr>
              <a:xfrm>
                <a:off x="5386104" y="4046311"/>
                <a:ext cx="1511808" cy="1511808"/>
              </a:xfrm>
              <a:prstGeom prst="ellipse">
                <a:avLst/>
              </a:prstGeom>
              <a:solidFill>
                <a:schemeClr val="lt1"/>
              </a:solidFill>
              <a:ln cap="flat" cmpd="sng" w="762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412" name="Google Shape;412;p28"/>
              <p:cNvPicPr preferRelativeResize="0"/>
              <p:nvPr/>
            </p:nvPicPr>
            <p:blipFill rotWithShape="1">
              <a:blip r:embed="rId3">
                <a:alphaModFix/>
              </a:blip>
              <a:srcRect b="0" l="0" r="0" t="0"/>
              <a:stretch/>
            </p:blipFill>
            <p:spPr>
              <a:xfrm>
                <a:off x="5666520" y="4326726"/>
                <a:ext cx="950976" cy="950976"/>
              </a:xfrm>
              <a:prstGeom prst="rect">
                <a:avLst/>
              </a:prstGeom>
              <a:noFill/>
              <a:ln>
                <a:noFill/>
              </a:ln>
            </p:spPr>
          </p:pic>
        </p:grpSp>
        <p:grpSp>
          <p:nvGrpSpPr>
            <p:cNvPr id="413" name="Google Shape;413;p28"/>
            <p:cNvGrpSpPr/>
            <p:nvPr/>
          </p:nvGrpSpPr>
          <p:grpSpPr>
            <a:xfrm>
              <a:off x="2381127" y="2145479"/>
              <a:ext cx="5712402" cy="844938"/>
              <a:chOff x="1347216" y="1298723"/>
              <a:chExt cx="5712402" cy="844938"/>
            </a:xfrm>
          </p:grpSpPr>
          <p:sp>
            <p:nvSpPr>
              <p:cNvPr id="414" name="Google Shape;414;p28"/>
              <p:cNvSpPr/>
              <p:nvPr/>
            </p:nvSpPr>
            <p:spPr>
              <a:xfrm>
                <a:off x="1347216" y="1324172"/>
                <a:ext cx="5541264" cy="797369"/>
              </a:xfrm>
              <a:prstGeom prst="roundRect">
                <a:avLst>
                  <a:gd fmla="val 16667" name="adj"/>
                </a:avLst>
              </a:prstGeom>
              <a:noFill/>
              <a:ln cap="flat" cmpd="sng" w="762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5" name="Google Shape;415;p28"/>
              <p:cNvSpPr txBox="1"/>
              <p:nvPr/>
            </p:nvSpPr>
            <p:spPr>
              <a:xfrm>
                <a:off x="1904565" y="1298723"/>
                <a:ext cx="5155053" cy="844938"/>
              </a:xfrm>
              <a:prstGeom prst="rect">
                <a:avLst/>
              </a:prstGeom>
              <a:noFill/>
              <a:ln>
                <a:noFill/>
              </a:ln>
            </p:spPr>
            <p:txBody>
              <a:bodyPr anchorCtr="0" anchor="t" bIns="68550" lIns="68550" spcFirstLastPara="1" rIns="68550" wrap="square" tIns="68550">
                <a:noAutofit/>
              </a:bodyPr>
              <a:lstStyle/>
              <a:p>
                <a:pPr indent="0" lvl="0" marL="19050" marR="0" rtl="0" algn="l">
                  <a:lnSpc>
                    <a:spcPct val="100000"/>
                  </a:lnSpc>
                  <a:spcBef>
                    <a:spcPts val="700"/>
                  </a:spcBef>
                  <a:spcAft>
                    <a:spcPts val="0"/>
                  </a:spcAft>
                  <a:buClr>
                    <a:srgbClr val="000000"/>
                  </a:buClr>
                  <a:buSzPts val="3200"/>
                  <a:buFont typeface="Arial"/>
                  <a:buNone/>
                </a:pPr>
                <a:r>
                  <a:rPr b="1" i="0" lang="en-GB" sz="1800" u="none" cap="none" strike="noStrike">
                    <a:solidFill>
                      <a:srgbClr val="000000"/>
                    </a:solidFill>
                    <a:latin typeface="Arial"/>
                    <a:ea typeface="Arial"/>
                    <a:cs typeface="Arial"/>
                    <a:sym typeface="Arial"/>
                  </a:rPr>
                  <a:t>Technical</a:t>
                </a:r>
                <a:r>
                  <a:rPr b="0" i="0" lang="en-GB" sz="1800" u="none" cap="none" strike="noStrike">
                    <a:solidFill>
                      <a:srgbClr val="000000"/>
                    </a:solidFill>
                    <a:latin typeface="Arial"/>
                    <a:ea typeface="Arial"/>
                    <a:cs typeface="Arial"/>
                    <a:sym typeface="Arial"/>
                  </a:rPr>
                  <a:t> interoperability</a:t>
                </a:r>
                <a:endParaRPr/>
              </a:p>
            </p:txBody>
          </p:sp>
        </p:grpSp>
        <p:sp>
          <p:nvSpPr>
            <p:cNvPr id="416" name="Google Shape;416;p28"/>
            <p:cNvSpPr/>
            <p:nvPr/>
          </p:nvSpPr>
          <p:spPr>
            <a:xfrm>
              <a:off x="7466269" y="2106620"/>
              <a:ext cx="922659" cy="922659"/>
            </a:xfrm>
            <a:prstGeom prst="ellipse">
              <a:avLst/>
            </a:prstGeom>
            <a:solidFill>
              <a:schemeClr val="lt1"/>
            </a:solidFill>
            <a:ln cap="flat" cmpd="sng" w="762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417" name="Google Shape;417;p28"/>
            <p:cNvPicPr preferRelativeResize="0"/>
            <p:nvPr/>
          </p:nvPicPr>
          <p:blipFill rotWithShape="1">
            <a:blip r:embed="rId4">
              <a:alphaModFix/>
            </a:blip>
            <a:srcRect b="0" l="0" r="0" t="0"/>
            <a:stretch/>
          </p:blipFill>
          <p:spPr>
            <a:xfrm>
              <a:off x="7672673" y="2313024"/>
              <a:ext cx="509849" cy="509849"/>
            </a:xfrm>
            <a:prstGeom prst="rect">
              <a:avLst/>
            </a:prstGeom>
            <a:noFill/>
            <a:ln>
              <a:noFill/>
            </a:ln>
          </p:spPr>
        </p:pic>
        <p:grpSp>
          <p:nvGrpSpPr>
            <p:cNvPr id="418" name="Google Shape;418;p28"/>
            <p:cNvGrpSpPr/>
            <p:nvPr/>
          </p:nvGrpSpPr>
          <p:grpSpPr>
            <a:xfrm>
              <a:off x="1919797" y="3283126"/>
              <a:ext cx="5712402" cy="844938"/>
              <a:chOff x="1347216" y="1298723"/>
              <a:chExt cx="5712402" cy="844938"/>
            </a:xfrm>
          </p:grpSpPr>
          <p:sp>
            <p:nvSpPr>
              <p:cNvPr id="419" name="Google Shape;419;p28"/>
              <p:cNvSpPr/>
              <p:nvPr/>
            </p:nvSpPr>
            <p:spPr>
              <a:xfrm>
                <a:off x="1347216" y="1324172"/>
                <a:ext cx="5541264" cy="797369"/>
              </a:xfrm>
              <a:prstGeom prst="roundRect">
                <a:avLst>
                  <a:gd fmla="val 16667" name="adj"/>
                </a:avLst>
              </a:prstGeom>
              <a:noFill/>
              <a:ln cap="flat" cmpd="sng" w="762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0" name="Google Shape;420;p28"/>
              <p:cNvSpPr txBox="1"/>
              <p:nvPr/>
            </p:nvSpPr>
            <p:spPr>
              <a:xfrm>
                <a:off x="1904565" y="1298723"/>
                <a:ext cx="5155053" cy="844938"/>
              </a:xfrm>
              <a:prstGeom prst="rect">
                <a:avLst/>
              </a:prstGeom>
              <a:noFill/>
              <a:ln>
                <a:noFill/>
              </a:ln>
            </p:spPr>
            <p:txBody>
              <a:bodyPr anchorCtr="0" anchor="t" bIns="68550" lIns="68550" spcFirstLastPara="1" rIns="68550" wrap="square" tIns="68550">
                <a:noAutofit/>
              </a:bodyPr>
              <a:lstStyle/>
              <a:p>
                <a:pPr indent="0" lvl="0" marL="19050" marR="0" rtl="0" algn="l">
                  <a:lnSpc>
                    <a:spcPct val="100000"/>
                  </a:lnSpc>
                  <a:spcBef>
                    <a:spcPts val="700"/>
                  </a:spcBef>
                  <a:spcAft>
                    <a:spcPts val="0"/>
                  </a:spcAft>
                  <a:buClr>
                    <a:srgbClr val="000000"/>
                  </a:buClr>
                  <a:buSzPts val="3200"/>
                  <a:buFont typeface="Arial"/>
                  <a:buNone/>
                </a:pPr>
                <a:r>
                  <a:rPr b="1" i="0" lang="en-GB" sz="1800" u="none" cap="none" strike="noStrike">
                    <a:solidFill>
                      <a:srgbClr val="000000"/>
                    </a:solidFill>
                    <a:latin typeface="Arial"/>
                    <a:ea typeface="Arial"/>
                    <a:cs typeface="Arial"/>
                    <a:sym typeface="Arial"/>
                  </a:rPr>
                  <a:t>Tools</a:t>
                </a:r>
                <a:endParaRPr/>
              </a:p>
            </p:txBody>
          </p:sp>
        </p:grpSp>
        <p:sp>
          <p:nvSpPr>
            <p:cNvPr id="421" name="Google Shape;421;p28"/>
            <p:cNvSpPr/>
            <p:nvPr/>
          </p:nvSpPr>
          <p:spPr>
            <a:xfrm>
              <a:off x="1458468" y="3235683"/>
              <a:ext cx="922659" cy="922659"/>
            </a:xfrm>
            <a:prstGeom prst="ellipse">
              <a:avLst/>
            </a:prstGeom>
            <a:solidFill>
              <a:schemeClr val="lt1"/>
            </a:solidFill>
            <a:ln cap="flat" cmpd="sng" w="762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422" name="Google Shape;422;p28"/>
            <p:cNvGrpSpPr/>
            <p:nvPr/>
          </p:nvGrpSpPr>
          <p:grpSpPr>
            <a:xfrm>
              <a:off x="2381127" y="4382130"/>
              <a:ext cx="5712402" cy="844938"/>
              <a:chOff x="1347216" y="1298723"/>
              <a:chExt cx="5712402" cy="844938"/>
            </a:xfrm>
          </p:grpSpPr>
          <p:sp>
            <p:nvSpPr>
              <p:cNvPr id="423" name="Google Shape;423;p28"/>
              <p:cNvSpPr/>
              <p:nvPr/>
            </p:nvSpPr>
            <p:spPr>
              <a:xfrm>
                <a:off x="1347216" y="1324172"/>
                <a:ext cx="5541264" cy="797369"/>
              </a:xfrm>
              <a:prstGeom prst="roundRect">
                <a:avLst>
                  <a:gd fmla="val 16667" name="adj"/>
                </a:avLst>
              </a:prstGeom>
              <a:noFill/>
              <a:ln cap="flat" cmpd="sng" w="762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4" name="Google Shape;424;p28"/>
              <p:cNvSpPr txBox="1"/>
              <p:nvPr/>
            </p:nvSpPr>
            <p:spPr>
              <a:xfrm>
                <a:off x="1904565" y="1298723"/>
                <a:ext cx="5155053" cy="844938"/>
              </a:xfrm>
              <a:prstGeom prst="rect">
                <a:avLst/>
              </a:prstGeom>
              <a:noFill/>
              <a:ln>
                <a:noFill/>
              </a:ln>
            </p:spPr>
            <p:txBody>
              <a:bodyPr anchorCtr="0" anchor="t" bIns="68550" lIns="68550" spcFirstLastPara="1" rIns="68550" wrap="square" tIns="68550">
                <a:noAutofit/>
              </a:bodyPr>
              <a:lstStyle/>
              <a:p>
                <a:pPr indent="0" lvl="0" marL="19050" marR="0" rtl="0" algn="l">
                  <a:lnSpc>
                    <a:spcPct val="100000"/>
                  </a:lnSpc>
                  <a:spcBef>
                    <a:spcPts val="700"/>
                  </a:spcBef>
                  <a:spcAft>
                    <a:spcPts val="0"/>
                  </a:spcAft>
                  <a:buClr>
                    <a:srgbClr val="000000"/>
                  </a:buClr>
                  <a:buSzPts val="3200"/>
                  <a:buFont typeface="Arial"/>
                  <a:buNone/>
                </a:pPr>
                <a:r>
                  <a:rPr b="1" i="0" lang="en-GB" sz="1800" u="none" cap="none" strike="noStrike">
                    <a:solidFill>
                      <a:srgbClr val="000000"/>
                    </a:solidFill>
                    <a:latin typeface="Arial"/>
                    <a:ea typeface="Arial"/>
                    <a:cs typeface="Arial"/>
                    <a:sym typeface="Arial"/>
                  </a:rPr>
                  <a:t>Support &amp; Governance</a:t>
                </a:r>
                <a:endParaRPr b="0" i="0" sz="1800" u="none" cap="none" strike="noStrike">
                  <a:solidFill>
                    <a:srgbClr val="000000"/>
                  </a:solidFill>
                  <a:latin typeface="Arial"/>
                  <a:ea typeface="Arial"/>
                  <a:cs typeface="Arial"/>
                  <a:sym typeface="Arial"/>
                </a:endParaRPr>
              </a:p>
            </p:txBody>
          </p:sp>
        </p:grpSp>
        <p:sp>
          <p:nvSpPr>
            <p:cNvPr id="425" name="Google Shape;425;p28"/>
            <p:cNvSpPr/>
            <p:nvPr/>
          </p:nvSpPr>
          <p:spPr>
            <a:xfrm>
              <a:off x="7466269" y="4343271"/>
              <a:ext cx="922659" cy="922659"/>
            </a:xfrm>
            <a:prstGeom prst="ellipse">
              <a:avLst/>
            </a:prstGeom>
            <a:solidFill>
              <a:schemeClr val="lt1"/>
            </a:solidFill>
            <a:ln cap="flat" cmpd="sng" w="762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426" name="Google Shape;426;p28"/>
            <p:cNvGrpSpPr/>
            <p:nvPr/>
          </p:nvGrpSpPr>
          <p:grpSpPr>
            <a:xfrm>
              <a:off x="1960271" y="5481134"/>
              <a:ext cx="5712402" cy="844938"/>
              <a:chOff x="1347216" y="1298723"/>
              <a:chExt cx="5712402" cy="844938"/>
            </a:xfrm>
          </p:grpSpPr>
          <p:sp>
            <p:nvSpPr>
              <p:cNvPr id="427" name="Google Shape;427;p28"/>
              <p:cNvSpPr/>
              <p:nvPr/>
            </p:nvSpPr>
            <p:spPr>
              <a:xfrm>
                <a:off x="1347216" y="1324172"/>
                <a:ext cx="5541264" cy="797369"/>
              </a:xfrm>
              <a:prstGeom prst="roundRect">
                <a:avLst>
                  <a:gd fmla="val 16667" name="adj"/>
                </a:avLst>
              </a:prstGeom>
              <a:noFill/>
              <a:ln cap="flat" cmpd="sng" w="762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8" name="Google Shape;428;p28"/>
              <p:cNvSpPr txBox="1"/>
              <p:nvPr/>
            </p:nvSpPr>
            <p:spPr>
              <a:xfrm>
                <a:off x="1904565" y="1298723"/>
                <a:ext cx="5155053" cy="844938"/>
              </a:xfrm>
              <a:prstGeom prst="rect">
                <a:avLst/>
              </a:prstGeom>
              <a:noFill/>
              <a:ln>
                <a:noFill/>
              </a:ln>
            </p:spPr>
            <p:txBody>
              <a:bodyPr anchorCtr="0" anchor="t" bIns="68550" lIns="68550" spcFirstLastPara="1" rIns="68550" wrap="square" tIns="68550">
                <a:noAutofit/>
              </a:bodyPr>
              <a:lstStyle/>
              <a:p>
                <a:pPr indent="0" lvl="0" marL="19050" marR="0" rtl="0" algn="l">
                  <a:lnSpc>
                    <a:spcPct val="100000"/>
                  </a:lnSpc>
                  <a:spcBef>
                    <a:spcPts val="700"/>
                  </a:spcBef>
                  <a:spcAft>
                    <a:spcPts val="0"/>
                  </a:spcAft>
                  <a:buClr>
                    <a:srgbClr val="000000"/>
                  </a:buClr>
                  <a:buSzPts val="3200"/>
                  <a:buFont typeface="Arial"/>
                  <a:buNone/>
                </a:pPr>
                <a:r>
                  <a:rPr b="1" i="0" lang="en-GB" sz="1800" u="none" cap="none" strike="noStrike">
                    <a:solidFill>
                      <a:srgbClr val="000000"/>
                    </a:solidFill>
                    <a:latin typeface="Arial"/>
                    <a:ea typeface="Arial"/>
                    <a:cs typeface="Arial"/>
                    <a:sym typeface="Arial"/>
                  </a:rPr>
                  <a:t>Use cases</a:t>
                </a:r>
                <a:endParaRPr/>
              </a:p>
            </p:txBody>
          </p:sp>
        </p:grpSp>
        <p:sp>
          <p:nvSpPr>
            <p:cNvPr id="429" name="Google Shape;429;p28"/>
            <p:cNvSpPr/>
            <p:nvPr/>
          </p:nvSpPr>
          <p:spPr>
            <a:xfrm>
              <a:off x="1498942" y="5433691"/>
              <a:ext cx="922659" cy="922659"/>
            </a:xfrm>
            <a:prstGeom prst="ellipse">
              <a:avLst/>
            </a:prstGeom>
            <a:solidFill>
              <a:schemeClr val="lt1"/>
            </a:solidFill>
            <a:ln cap="flat" cmpd="sng" w="762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430" name="Google Shape;430;p28"/>
            <p:cNvPicPr preferRelativeResize="0"/>
            <p:nvPr/>
          </p:nvPicPr>
          <p:blipFill rotWithShape="1">
            <a:blip r:embed="rId5">
              <a:alphaModFix/>
            </a:blip>
            <a:srcRect b="0" l="0" r="0" t="0"/>
            <a:stretch/>
          </p:blipFill>
          <p:spPr>
            <a:xfrm>
              <a:off x="1631703" y="3415404"/>
              <a:ext cx="580382" cy="580382"/>
            </a:xfrm>
            <a:prstGeom prst="rect">
              <a:avLst/>
            </a:prstGeom>
            <a:noFill/>
            <a:ln>
              <a:noFill/>
            </a:ln>
          </p:spPr>
        </p:pic>
        <p:pic>
          <p:nvPicPr>
            <p:cNvPr id="431" name="Google Shape;431;p28"/>
            <p:cNvPicPr preferRelativeResize="0"/>
            <p:nvPr/>
          </p:nvPicPr>
          <p:blipFill rotWithShape="1">
            <a:blip r:embed="rId6">
              <a:alphaModFix/>
            </a:blip>
            <a:srcRect b="0" l="0" r="0" t="0"/>
            <a:stretch/>
          </p:blipFill>
          <p:spPr>
            <a:xfrm>
              <a:off x="7644864" y="4468760"/>
              <a:ext cx="567040" cy="567040"/>
            </a:xfrm>
            <a:prstGeom prst="rect">
              <a:avLst/>
            </a:prstGeom>
            <a:noFill/>
            <a:ln>
              <a:noFill/>
            </a:ln>
          </p:spPr>
        </p:pic>
        <p:pic>
          <p:nvPicPr>
            <p:cNvPr id="432" name="Google Shape;432;p28"/>
            <p:cNvPicPr preferRelativeResize="0"/>
            <p:nvPr/>
          </p:nvPicPr>
          <p:blipFill rotWithShape="1">
            <a:blip r:embed="rId7">
              <a:alphaModFix/>
            </a:blip>
            <a:srcRect b="0" l="0" r="0" t="0"/>
            <a:stretch/>
          </p:blipFill>
          <p:spPr>
            <a:xfrm>
              <a:off x="1719028" y="5638800"/>
              <a:ext cx="500291" cy="500291"/>
            </a:xfrm>
            <a:prstGeom prst="rect">
              <a:avLst/>
            </a:prstGeom>
            <a:noFill/>
            <a:ln>
              <a:noFill/>
            </a:ln>
          </p:spPr>
        </p:pic>
      </p:grpSp>
      <p:sp>
        <p:nvSpPr>
          <p:cNvPr id="433" name="Google Shape;433;p28"/>
          <p:cNvSpPr/>
          <p:nvPr/>
        </p:nvSpPr>
        <p:spPr>
          <a:xfrm>
            <a:off x="1272958" y="225470"/>
            <a:ext cx="6754661" cy="4622103"/>
          </a:xfrm>
          <a:prstGeom prst="rect">
            <a:avLst/>
          </a:prstGeom>
          <a:noFill/>
          <a:ln cap="sq" cmpd="sng" w="114300">
            <a:solidFill>
              <a:srgbClr val="D8D8D8"/>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4" name="Google Shape;434;p28"/>
          <p:cNvSpPr/>
          <p:nvPr/>
        </p:nvSpPr>
        <p:spPr>
          <a:xfrm>
            <a:off x="1315234" y="267745"/>
            <a:ext cx="6670109" cy="37780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GB" sz="2700" u="none" cap="none" strike="noStrike">
                <a:solidFill>
                  <a:schemeClr val="accent4"/>
                </a:solidFill>
                <a:latin typeface="Arial"/>
                <a:ea typeface="Arial"/>
                <a:cs typeface="Arial"/>
                <a:sym typeface="Arial"/>
              </a:rPr>
              <a:t>OSLO</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29"/>
          <p:cNvSpPr/>
          <p:nvPr/>
        </p:nvSpPr>
        <p:spPr>
          <a:xfrm>
            <a:off x="591854" y="4142200"/>
            <a:ext cx="1659697" cy="915965"/>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fbeelding met schermafbeelding&#10;&#10;Beschrijving is gegenereerd met zeer hoge betrouwbaarheid" id="440" name="Google Shape;440;p29"/>
          <p:cNvPicPr preferRelativeResize="0"/>
          <p:nvPr/>
        </p:nvPicPr>
        <p:blipFill rotWithShape="1">
          <a:blip r:embed="rId3">
            <a:alphaModFix/>
          </a:blip>
          <a:srcRect b="0" l="0" r="0" t="0"/>
          <a:stretch/>
        </p:blipFill>
        <p:spPr>
          <a:xfrm>
            <a:off x="720672" y="1372786"/>
            <a:ext cx="7692970" cy="3017861"/>
          </a:xfrm>
          <a:prstGeom prst="rect">
            <a:avLst/>
          </a:prstGeom>
          <a:noFill/>
          <a:ln>
            <a:noFill/>
          </a:ln>
        </p:spPr>
      </p:pic>
      <p:sp>
        <p:nvSpPr>
          <p:cNvPr id="441" name="Google Shape;441;p29"/>
          <p:cNvSpPr/>
          <p:nvPr/>
        </p:nvSpPr>
        <p:spPr>
          <a:xfrm>
            <a:off x="5654943" y="1794897"/>
            <a:ext cx="2324745" cy="68773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en-GB" sz="1400" u="none" cap="none" strike="noStrike">
                <a:solidFill>
                  <a:srgbClr val="002060"/>
                </a:solidFill>
                <a:latin typeface="Courier New"/>
                <a:ea typeface="Courier New"/>
                <a:cs typeface="Courier New"/>
                <a:sym typeface="Courier New"/>
              </a:rPr>
              <a:t>e.g. INSPIRE</a:t>
            </a:r>
            <a:endParaRPr b="1" i="0" sz="1400" u="none" cap="none" strike="noStrike">
              <a:solidFill>
                <a:srgbClr val="002060"/>
              </a:solidFill>
              <a:latin typeface="Courier New"/>
              <a:ea typeface="Courier New"/>
              <a:cs typeface="Courier New"/>
              <a:sym typeface="Courier New"/>
            </a:endParaRPr>
          </a:p>
        </p:txBody>
      </p:sp>
      <p:sp>
        <p:nvSpPr>
          <p:cNvPr id="442" name="Google Shape;442;p29"/>
          <p:cNvSpPr txBox="1"/>
          <p:nvPr/>
        </p:nvSpPr>
        <p:spPr>
          <a:xfrm>
            <a:off x="628651" y="273845"/>
            <a:ext cx="7886700" cy="738225"/>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GB" sz="3200" u="none" cap="none" strike="noStrike">
                <a:solidFill>
                  <a:srgbClr val="000000"/>
                </a:solidFill>
                <a:latin typeface="Arial"/>
                <a:ea typeface="Arial"/>
                <a:cs typeface="Arial"/>
                <a:sym typeface="Arial"/>
              </a:rPr>
              <a:t>Share and reuse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30"/>
          <p:cNvSpPr/>
          <p:nvPr/>
        </p:nvSpPr>
        <p:spPr>
          <a:xfrm>
            <a:off x="1336284" y="1669147"/>
            <a:ext cx="1242000" cy="1242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4800" u="none" cap="none" strike="noStrike">
                <a:solidFill>
                  <a:schemeClr val="accent4"/>
                </a:solidFill>
                <a:latin typeface="Arial"/>
                <a:ea typeface="Arial"/>
                <a:cs typeface="Arial"/>
                <a:sym typeface="Arial"/>
              </a:rPr>
              <a:t>35</a:t>
            </a:r>
            <a:endParaRPr/>
          </a:p>
        </p:txBody>
      </p:sp>
      <p:sp>
        <p:nvSpPr>
          <p:cNvPr id="448" name="Google Shape;448;p30"/>
          <p:cNvSpPr/>
          <p:nvPr/>
        </p:nvSpPr>
        <p:spPr>
          <a:xfrm>
            <a:off x="4012809" y="1669147"/>
            <a:ext cx="1242000" cy="1242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4800" u="none" cap="none" strike="noStrike">
                <a:solidFill>
                  <a:schemeClr val="accent4"/>
                </a:solidFill>
                <a:latin typeface="Arial"/>
                <a:ea typeface="Arial"/>
                <a:cs typeface="Arial"/>
                <a:sym typeface="Arial"/>
              </a:rPr>
              <a:t>18</a:t>
            </a:r>
            <a:endParaRPr/>
          </a:p>
        </p:txBody>
      </p:sp>
      <p:sp>
        <p:nvSpPr>
          <p:cNvPr id="449" name="Google Shape;449;p30"/>
          <p:cNvSpPr/>
          <p:nvPr/>
        </p:nvSpPr>
        <p:spPr>
          <a:xfrm>
            <a:off x="6689334" y="1669147"/>
            <a:ext cx="1242000" cy="1242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GB" sz="4800" u="none" cap="none" strike="noStrike">
                <a:solidFill>
                  <a:schemeClr val="accent4"/>
                </a:solidFill>
                <a:latin typeface="Arial"/>
                <a:ea typeface="Arial"/>
                <a:cs typeface="Arial"/>
                <a:sym typeface="Arial"/>
              </a:rPr>
              <a:t>3</a:t>
            </a:r>
            <a:endParaRPr/>
          </a:p>
        </p:txBody>
      </p:sp>
      <p:sp>
        <p:nvSpPr>
          <p:cNvPr id="450" name="Google Shape;450;p30"/>
          <p:cNvSpPr txBox="1"/>
          <p:nvPr/>
        </p:nvSpPr>
        <p:spPr>
          <a:xfrm>
            <a:off x="1216715" y="3021697"/>
            <a:ext cx="1481138"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1400" u="none" cap="none" strike="noStrike">
                <a:solidFill>
                  <a:srgbClr val="000000"/>
                </a:solidFill>
                <a:latin typeface="Arial"/>
                <a:ea typeface="Arial"/>
                <a:cs typeface="Arial"/>
                <a:sym typeface="Arial"/>
              </a:rPr>
              <a:t>Recognized standards</a:t>
            </a:r>
            <a:endParaRPr/>
          </a:p>
        </p:txBody>
      </p:sp>
      <p:sp>
        <p:nvSpPr>
          <p:cNvPr id="451" name="Google Shape;451;p30"/>
          <p:cNvSpPr txBox="1"/>
          <p:nvPr/>
        </p:nvSpPr>
        <p:spPr>
          <a:xfrm>
            <a:off x="3893240" y="3021697"/>
            <a:ext cx="1481138"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1400" u="none" cap="none" strike="noStrike">
                <a:solidFill>
                  <a:srgbClr val="000000"/>
                </a:solidFill>
                <a:latin typeface="Arial"/>
                <a:ea typeface="Arial"/>
                <a:cs typeface="Arial"/>
                <a:sym typeface="Arial"/>
              </a:rPr>
              <a:t>Candidate standards</a:t>
            </a:r>
            <a:endParaRPr/>
          </a:p>
        </p:txBody>
      </p:sp>
      <p:sp>
        <p:nvSpPr>
          <p:cNvPr id="452" name="Google Shape;452;p30"/>
          <p:cNvSpPr txBox="1"/>
          <p:nvPr/>
        </p:nvSpPr>
        <p:spPr>
          <a:xfrm>
            <a:off x="6569765" y="3021697"/>
            <a:ext cx="1481138"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1400" u="none" cap="none" strike="noStrike">
                <a:solidFill>
                  <a:srgbClr val="000000"/>
                </a:solidFill>
                <a:latin typeface="Arial"/>
                <a:ea typeface="Arial"/>
                <a:cs typeface="Arial"/>
                <a:sym typeface="Arial"/>
              </a:rPr>
              <a:t>Standards in development</a:t>
            </a:r>
            <a:endParaRPr/>
          </a:p>
        </p:txBody>
      </p:sp>
      <p:sp>
        <p:nvSpPr>
          <p:cNvPr id="453" name="Google Shape;453;p30"/>
          <p:cNvSpPr txBox="1"/>
          <p:nvPr/>
        </p:nvSpPr>
        <p:spPr>
          <a:xfrm>
            <a:off x="628651" y="273845"/>
            <a:ext cx="7886700" cy="738225"/>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GB" sz="3200" u="none" cap="none" strike="noStrike">
                <a:solidFill>
                  <a:srgbClr val="000000"/>
                </a:solidFill>
                <a:latin typeface="Arial"/>
                <a:ea typeface="Arial"/>
                <a:cs typeface="Arial"/>
                <a:sym typeface="Arial"/>
              </a:rPr>
              <a:t>Status of OSLO in 2020</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31"/>
          <p:cNvSpPr/>
          <p:nvPr/>
        </p:nvSpPr>
        <p:spPr>
          <a:xfrm>
            <a:off x="545690" y="4306529"/>
            <a:ext cx="1524000" cy="738225"/>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459" name="Google Shape;459;p31"/>
          <p:cNvPicPr preferRelativeResize="0"/>
          <p:nvPr/>
        </p:nvPicPr>
        <p:blipFill rotWithShape="1">
          <a:blip r:embed="rId3">
            <a:alphaModFix/>
          </a:blip>
          <a:srcRect b="0" l="0" r="0" t="0"/>
          <a:stretch/>
        </p:blipFill>
        <p:spPr>
          <a:xfrm>
            <a:off x="0" y="1306657"/>
            <a:ext cx="9144000" cy="3815644"/>
          </a:xfrm>
          <a:prstGeom prst="rect">
            <a:avLst/>
          </a:prstGeom>
          <a:noFill/>
          <a:ln>
            <a:noFill/>
          </a:ln>
        </p:spPr>
      </p:pic>
      <p:sp>
        <p:nvSpPr>
          <p:cNvPr id="460" name="Google Shape;460;p31"/>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p>
            <a:pPr indent="0" lvl="0" marL="0" marR="0" rtl="0" algn="l">
              <a:lnSpc>
                <a:spcPct val="102702"/>
              </a:lnSpc>
              <a:spcBef>
                <a:spcPts val="0"/>
              </a:spcBef>
              <a:spcAft>
                <a:spcPts val="0"/>
              </a:spcAft>
              <a:buClr>
                <a:schemeClr val="dk1"/>
              </a:buClr>
              <a:buSzPts val="3700"/>
              <a:buNone/>
            </a:pPr>
            <a:r>
              <a:rPr lang="en-GB"/>
              <a:t>An example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descr="Afbeelding met schermafbeelding&#10;&#10;Beschrijving is gegenereerd met zeer hoge betrouwbaarheid" id="465" name="Google Shape;465;p32"/>
          <p:cNvPicPr preferRelativeResize="0"/>
          <p:nvPr/>
        </p:nvPicPr>
        <p:blipFill rotWithShape="1">
          <a:blip r:embed="rId3">
            <a:alphaModFix/>
          </a:blip>
          <a:srcRect b="0" l="0" r="0" t="0"/>
          <a:stretch/>
        </p:blipFill>
        <p:spPr>
          <a:xfrm>
            <a:off x="3832513" y="1674464"/>
            <a:ext cx="1920587" cy="2703776"/>
          </a:xfrm>
          <a:prstGeom prst="rect">
            <a:avLst/>
          </a:prstGeom>
          <a:noFill/>
          <a:ln>
            <a:noFill/>
          </a:ln>
          <a:effectLst>
            <a:outerShdw blurRad="292100" rotWithShape="0" algn="tl" dir="2700000" dist="139700">
              <a:srgbClr val="333333">
                <a:alpha val="64705"/>
              </a:srgbClr>
            </a:outerShdw>
          </a:effectLst>
        </p:spPr>
      </p:pic>
      <p:sp>
        <p:nvSpPr>
          <p:cNvPr id="466" name="Google Shape;466;p32"/>
          <p:cNvSpPr txBox="1"/>
          <p:nvPr/>
        </p:nvSpPr>
        <p:spPr>
          <a:xfrm>
            <a:off x="641659" y="955610"/>
            <a:ext cx="6958583" cy="50589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0" i="0" lang="en-GB" sz="1800" u="none" cap="none" strike="noStrike">
                <a:solidFill>
                  <a:srgbClr val="000000"/>
                </a:solidFill>
                <a:latin typeface="Calibri"/>
                <a:ea typeface="Calibri"/>
                <a:cs typeface="Calibri"/>
                <a:sym typeface="Calibri"/>
              </a:rPr>
              <a:t>Scalable process for logging in, developing, modifying and phasing out data standards</a:t>
            </a:r>
            <a:endParaRPr b="0" i="0" sz="1800" u="none" cap="none" strike="noStrike">
              <a:solidFill>
                <a:srgbClr val="000000"/>
              </a:solidFill>
              <a:latin typeface="Calibri"/>
              <a:ea typeface="Calibri"/>
              <a:cs typeface="Calibri"/>
              <a:sym typeface="Calibri"/>
            </a:endParaRPr>
          </a:p>
        </p:txBody>
      </p:sp>
      <p:sp>
        <p:nvSpPr>
          <p:cNvPr id="467" name="Google Shape;467;p32"/>
          <p:cNvSpPr/>
          <p:nvPr/>
        </p:nvSpPr>
        <p:spPr>
          <a:xfrm>
            <a:off x="591854" y="4142200"/>
            <a:ext cx="1659697" cy="915965"/>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fbeelding met schermafbeelding&#10;&#10;Beschrijving is gegenereerd met zeer hoge betrouwbaarheid" id="468" name="Google Shape;468;p32"/>
          <p:cNvPicPr preferRelativeResize="0"/>
          <p:nvPr/>
        </p:nvPicPr>
        <p:blipFill rotWithShape="1">
          <a:blip r:embed="rId4">
            <a:alphaModFix/>
          </a:blip>
          <a:srcRect b="0" l="0" r="0" t="0"/>
          <a:stretch/>
        </p:blipFill>
        <p:spPr>
          <a:xfrm>
            <a:off x="3503468" y="1849877"/>
            <a:ext cx="1911928" cy="2716632"/>
          </a:xfrm>
          <a:prstGeom prst="rect">
            <a:avLst/>
          </a:prstGeom>
          <a:noFill/>
          <a:ln>
            <a:noFill/>
          </a:ln>
          <a:effectLst>
            <a:outerShdw blurRad="292100" rotWithShape="0" algn="tl" dir="2700000" dist="139700">
              <a:srgbClr val="333333">
                <a:alpha val="64705"/>
              </a:srgbClr>
            </a:outerShdw>
          </a:effectLst>
        </p:spPr>
      </p:pic>
      <p:pic>
        <p:nvPicPr>
          <p:cNvPr id="469" name="Google Shape;469;p32"/>
          <p:cNvPicPr preferRelativeResize="0"/>
          <p:nvPr/>
        </p:nvPicPr>
        <p:blipFill rotWithShape="1">
          <a:blip r:embed="rId5">
            <a:alphaModFix/>
          </a:blip>
          <a:srcRect b="0" l="0" r="0" t="0"/>
          <a:stretch/>
        </p:blipFill>
        <p:spPr>
          <a:xfrm>
            <a:off x="3139786" y="2089544"/>
            <a:ext cx="1903269" cy="2704889"/>
          </a:xfrm>
          <a:prstGeom prst="rect">
            <a:avLst/>
          </a:prstGeom>
          <a:noFill/>
          <a:ln>
            <a:noFill/>
          </a:ln>
          <a:effectLst>
            <a:outerShdw blurRad="292100" rotWithShape="0" algn="tl" dir="2700000" dist="139700">
              <a:srgbClr val="333333">
                <a:alpha val="64705"/>
              </a:srgbClr>
            </a:outerShdw>
          </a:effectLst>
        </p:spPr>
      </p:pic>
      <p:sp>
        <p:nvSpPr>
          <p:cNvPr id="470" name="Google Shape;470;p32"/>
          <p:cNvSpPr txBox="1"/>
          <p:nvPr/>
        </p:nvSpPr>
        <p:spPr>
          <a:xfrm>
            <a:off x="628651" y="273845"/>
            <a:ext cx="7886700" cy="738225"/>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GB" sz="3200" u="none" cap="none" strike="noStrike">
                <a:solidFill>
                  <a:srgbClr val="000000"/>
                </a:solidFill>
                <a:latin typeface="Arial"/>
                <a:ea typeface="Arial"/>
                <a:cs typeface="Arial"/>
                <a:sym typeface="Arial"/>
              </a:rPr>
              <a:t>Process and method</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33"/>
          <p:cNvSpPr txBox="1"/>
          <p:nvPr/>
        </p:nvSpPr>
        <p:spPr>
          <a:xfrm>
            <a:off x="628651" y="273845"/>
            <a:ext cx="7886700" cy="738225"/>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GB" sz="3200" u="none" cap="none" strike="noStrike">
                <a:solidFill>
                  <a:srgbClr val="000000"/>
                </a:solidFill>
                <a:latin typeface="Arial"/>
                <a:ea typeface="Arial"/>
                <a:cs typeface="Arial"/>
                <a:sym typeface="Arial"/>
              </a:rPr>
              <a:t>Overview of the planning</a:t>
            </a:r>
            <a:endParaRPr/>
          </a:p>
        </p:txBody>
      </p:sp>
      <p:cxnSp>
        <p:nvCxnSpPr>
          <p:cNvPr id="476" name="Google Shape;476;p33"/>
          <p:cNvCxnSpPr/>
          <p:nvPr/>
        </p:nvCxnSpPr>
        <p:spPr>
          <a:xfrm>
            <a:off x="2350260" y="3281415"/>
            <a:ext cx="0" cy="313909"/>
          </a:xfrm>
          <a:prstGeom prst="straightConnector1">
            <a:avLst/>
          </a:prstGeom>
          <a:noFill/>
          <a:ln cap="sq" cmpd="sng" w="12700">
            <a:solidFill>
              <a:srgbClr val="454034"/>
            </a:solidFill>
            <a:prstDash val="solid"/>
            <a:round/>
            <a:headEnd len="med" w="med" type="diamond"/>
            <a:tailEnd len="sm" w="sm" type="none"/>
          </a:ln>
        </p:spPr>
      </p:cxnSp>
      <p:cxnSp>
        <p:nvCxnSpPr>
          <p:cNvPr id="477" name="Google Shape;477;p33"/>
          <p:cNvCxnSpPr/>
          <p:nvPr/>
        </p:nvCxnSpPr>
        <p:spPr>
          <a:xfrm>
            <a:off x="4055130" y="3171373"/>
            <a:ext cx="0" cy="512918"/>
          </a:xfrm>
          <a:prstGeom prst="straightConnector1">
            <a:avLst/>
          </a:prstGeom>
          <a:noFill/>
          <a:ln cap="sq" cmpd="sng" w="12700">
            <a:solidFill>
              <a:srgbClr val="454034"/>
            </a:solidFill>
            <a:prstDash val="solid"/>
            <a:round/>
            <a:headEnd len="med" w="med" type="diamond"/>
            <a:tailEnd len="sm" w="sm" type="none"/>
          </a:ln>
        </p:spPr>
      </p:cxnSp>
      <p:cxnSp>
        <p:nvCxnSpPr>
          <p:cNvPr id="478" name="Google Shape;478;p33"/>
          <p:cNvCxnSpPr/>
          <p:nvPr/>
        </p:nvCxnSpPr>
        <p:spPr>
          <a:xfrm>
            <a:off x="3215904" y="3800947"/>
            <a:ext cx="0" cy="292202"/>
          </a:xfrm>
          <a:prstGeom prst="straightConnector1">
            <a:avLst/>
          </a:prstGeom>
          <a:noFill/>
          <a:ln cap="sq" cmpd="sng" w="12700">
            <a:solidFill>
              <a:srgbClr val="454034"/>
            </a:solidFill>
            <a:prstDash val="solid"/>
            <a:round/>
            <a:headEnd len="sm" w="sm" type="none"/>
            <a:tailEnd len="med" w="med" type="diamond"/>
          </a:ln>
        </p:spPr>
      </p:cxnSp>
      <p:cxnSp>
        <p:nvCxnSpPr>
          <p:cNvPr id="479" name="Google Shape;479;p33"/>
          <p:cNvCxnSpPr/>
          <p:nvPr/>
        </p:nvCxnSpPr>
        <p:spPr>
          <a:xfrm>
            <a:off x="1781970" y="3849446"/>
            <a:ext cx="0" cy="487407"/>
          </a:xfrm>
          <a:prstGeom prst="straightConnector1">
            <a:avLst/>
          </a:prstGeom>
          <a:noFill/>
          <a:ln cap="sq" cmpd="sng" w="12700">
            <a:solidFill>
              <a:srgbClr val="454034"/>
            </a:solidFill>
            <a:prstDash val="solid"/>
            <a:round/>
            <a:headEnd len="sm" w="sm" type="none"/>
            <a:tailEnd len="med" w="med" type="diamond"/>
          </a:ln>
        </p:spPr>
      </p:cxnSp>
      <p:cxnSp>
        <p:nvCxnSpPr>
          <p:cNvPr id="480" name="Google Shape;480;p33"/>
          <p:cNvCxnSpPr/>
          <p:nvPr/>
        </p:nvCxnSpPr>
        <p:spPr>
          <a:xfrm flipH="1">
            <a:off x="4830071" y="3842589"/>
            <a:ext cx="1882" cy="423295"/>
          </a:xfrm>
          <a:prstGeom prst="straightConnector1">
            <a:avLst/>
          </a:prstGeom>
          <a:noFill/>
          <a:ln cap="sq" cmpd="sng" w="12700">
            <a:solidFill>
              <a:srgbClr val="454034"/>
            </a:solidFill>
            <a:prstDash val="solid"/>
            <a:round/>
            <a:headEnd len="sm" w="sm" type="none"/>
            <a:tailEnd len="med" w="med" type="diamond"/>
          </a:ln>
        </p:spPr>
      </p:cxnSp>
      <p:sp>
        <p:nvSpPr>
          <p:cNvPr id="481" name="Google Shape;481;p33"/>
          <p:cNvSpPr txBox="1"/>
          <p:nvPr/>
        </p:nvSpPr>
        <p:spPr>
          <a:xfrm>
            <a:off x="634002" y="3643361"/>
            <a:ext cx="893106" cy="228540"/>
          </a:xfrm>
          <a:prstGeom prst="rect">
            <a:avLst/>
          </a:prstGeom>
          <a:solidFill>
            <a:srgbClr val="F0D70F"/>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GB" sz="1000" u="none" cap="none" strike="noStrike">
                <a:solidFill>
                  <a:schemeClr val="dk1"/>
                </a:solidFill>
                <a:latin typeface="Arial"/>
                <a:ea typeface="Arial"/>
                <a:cs typeface="Arial"/>
                <a:sym typeface="Arial"/>
              </a:rPr>
              <a:t>December</a:t>
            </a:r>
            <a:endParaRPr/>
          </a:p>
        </p:txBody>
      </p:sp>
      <p:sp>
        <p:nvSpPr>
          <p:cNvPr id="482" name="Google Shape;482;p33"/>
          <p:cNvSpPr/>
          <p:nvPr/>
        </p:nvSpPr>
        <p:spPr>
          <a:xfrm rot="5400000">
            <a:off x="8667475" y="3679606"/>
            <a:ext cx="410027" cy="155284"/>
          </a:xfrm>
          <a:prstGeom prst="triangl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cxnSp>
        <p:nvCxnSpPr>
          <p:cNvPr id="483" name="Google Shape;483;p33"/>
          <p:cNvCxnSpPr/>
          <p:nvPr/>
        </p:nvCxnSpPr>
        <p:spPr>
          <a:xfrm>
            <a:off x="1184091" y="3116532"/>
            <a:ext cx="2947" cy="526445"/>
          </a:xfrm>
          <a:prstGeom prst="straightConnector1">
            <a:avLst/>
          </a:prstGeom>
          <a:noFill/>
          <a:ln cap="sq" cmpd="sng" w="12700">
            <a:solidFill>
              <a:srgbClr val="454034"/>
            </a:solidFill>
            <a:prstDash val="solid"/>
            <a:round/>
            <a:headEnd len="med" w="med" type="diamond"/>
            <a:tailEnd len="sm" w="sm" type="none"/>
          </a:ln>
        </p:spPr>
      </p:cxnSp>
      <p:cxnSp>
        <p:nvCxnSpPr>
          <p:cNvPr id="484" name="Google Shape;484;p33"/>
          <p:cNvCxnSpPr/>
          <p:nvPr/>
        </p:nvCxnSpPr>
        <p:spPr>
          <a:xfrm>
            <a:off x="5488728" y="3065982"/>
            <a:ext cx="0" cy="627818"/>
          </a:xfrm>
          <a:prstGeom prst="straightConnector1">
            <a:avLst/>
          </a:prstGeom>
          <a:noFill/>
          <a:ln cap="sq" cmpd="sng" w="12700">
            <a:solidFill>
              <a:srgbClr val="454034"/>
            </a:solidFill>
            <a:prstDash val="solid"/>
            <a:round/>
            <a:headEnd len="med" w="med" type="diamond"/>
            <a:tailEnd len="sm" w="sm" type="none"/>
          </a:ln>
        </p:spPr>
      </p:cxnSp>
      <p:cxnSp>
        <p:nvCxnSpPr>
          <p:cNvPr id="485" name="Google Shape;485;p33"/>
          <p:cNvCxnSpPr/>
          <p:nvPr/>
        </p:nvCxnSpPr>
        <p:spPr>
          <a:xfrm>
            <a:off x="8330178" y="3171373"/>
            <a:ext cx="0" cy="476877"/>
          </a:xfrm>
          <a:prstGeom prst="straightConnector1">
            <a:avLst/>
          </a:prstGeom>
          <a:noFill/>
          <a:ln cap="sq" cmpd="sng" w="12700">
            <a:solidFill>
              <a:srgbClr val="454034"/>
            </a:solidFill>
            <a:prstDash val="solid"/>
            <a:round/>
            <a:headEnd len="med" w="med" type="diamond"/>
            <a:tailEnd len="sm" w="sm" type="none"/>
          </a:ln>
        </p:spPr>
      </p:cxnSp>
      <p:sp>
        <p:nvSpPr>
          <p:cNvPr id="486" name="Google Shape;486;p33"/>
          <p:cNvSpPr txBox="1"/>
          <p:nvPr/>
        </p:nvSpPr>
        <p:spPr>
          <a:xfrm>
            <a:off x="1527831" y="3648250"/>
            <a:ext cx="903998" cy="227771"/>
          </a:xfrm>
          <a:prstGeom prst="rect">
            <a:avLst/>
          </a:prstGeom>
          <a:solidFill>
            <a:srgbClr val="6B6B6B"/>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GB" sz="1000" u="none" cap="none" strike="noStrike">
                <a:solidFill>
                  <a:schemeClr val="lt1"/>
                </a:solidFill>
                <a:latin typeface="Arial"/>
                <a:ea typeface="Arial"/>
                <a:cs typeface="Arial"/>
                <a:sym typeface="Arial"/>
              </a:rPr>
              <a:t>January</a:t>
            </a:r>
            <a:endParaRPr b="1" i="0" sz="1000" u="none" cap="none" strike="noStrike">
              <a:solidFill>
                <a:schemeClr val="lt1"/>
              </a:solidFill>
              <a:latin typeface="Arial"/>
              <a:ea typeface="Arial"/>
              <a:cs typeface="Arial"/>
              <a:sym typeface="Arial"/>
            </a:endParaRPr>
          </a:p>
        </p:txBody>
      </p:sp>
      <p:sp>
        <p:nvSpPr>
          <p:cNvPr id="487" name="Google Shape;487;p33"/>
          <p:cNvSpPr txBox="1"/>
          <p:nvPr/>
        </p:nvSpPr>
        <p:spPr>
          <a:xfrm>
            <a:off x="2427923" y="3648250"/>
            <a:ext cx="903998" cy="227771"/>
          </a:xfrm>
          <a:prstGeom prst="rect">
            <a:avLst/>
          </a:prstGeom>
          <a:solidFill>
            <a:srgbClr val="F0D70F"/>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GB" sz="1000" u="none" cap="none" strike="noStrike">
                <a:solidFill>
                  <a:schemeClr val="dk1"/>
                </a:solidFill>
                <a:latin typeface="Arial"/>
                <a:ea typeface="Arial"/>
                <a:cs typeface="Arial"/>
                <a:sym typeface="Arial"/>
              </a:rPr>
              <a:t>February</a:t>
            </a:r>
            <a:endParaRPr b="1" i="0" sz="1000" u="none" cap="none" strike="noStrike">
              <a:solidFill>
                <a:schemeClr val="dk1"/>
              </a:solidFill>
              <a:latin typeface="Arial"/>
              <a:ea typeface="Arial"/>
              <a:cs typeface="Arial"/>
              <a:sym typeface="Arial"/>
            </a:endParaRPr>
          </a:p>
        </p:txBody>
      </p:sp>
      <p:sp>
        <p:nvSpPr>
          <p:cNvPr id="488" name="Google Shape;488;p33"/>
          <p:cNvSpPr txBox="1"/>
          <p:nvPr/>
        </p:nvSpPr>
        <p:spPr>
          <a:xfrm>
            <a:off x="3332704" y="3648654"/>
            <a:ext cx="903998" cy="227771"/>
          </a:xfrm>
          <a:prstGeom prst="rect">
            <a:avLst/>
          </a:prstGeom>
          <a:solidFill>
            <a:srgbClr val="6B6B6B"/>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GB" sz="1000" u="none" cap="none" strike="noStrike">
                <a:solidFill>
                  <a:schemeClr val="lt1"/>
                </a:solidFill>
                <a:latin typeface="Arial"/>
                <a:ea typeface="Arial"/>
                <a:cs typeface="Arial"/>
                <a:sym typeface="Arial"/>
              </a:rPr>
              <a:t>March</a:t>
            </a:r>
            <a:endParaRPr b="1" i="0" sz="1000" u="none" cap="none" strike="noStrike">
              <a:solidFill>
                <a:schemeClr val="lt1"/>
              </a:solidFill>
              <a:latin typeface="Arial"/>
              <a:ea typeface="Arial"/>
              <a:cs typeface="Arial"/>
              <a:sym typeface="Arial"/>
            </a:endParaRPr>
          </a:p>
        </p:txBody>
      </p:sp>
      <p:sp>
        <p:nvSpPr>
          <p:cNvPr id="489" name="Google Shape;489;p33"/>
          <p:cNvSpPr txBox="1"/>
          <p:nvPr/>
        </p:nvSpPr>
        <p:spPr>
          <a:xfrm>
            <a:off x="4232796" y="3648654"/>
            <a:ext cx="903998" cy="227771"/>
          </a:xfrm>
          <a:prstGeom prst="rect">
            <a:avLst/>
          </a:prstGeom>
          <a:solidFill>
            <a:srgbClr val="F0D70F"/>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GB" sz="1000" u="none" cap="none" strike="noStrike">
                <a:solidFill>
                  <a:schemeClr val="dk1"/>
                </a:solidFill>
                <a:latin typeface="Arial"/>
                <a:ea typeface="Arial"/>
                <a:cs typeface="Arial"/>
                <a:sym typeface="Arial"/>
              </a:rPr>
              <a:t>April</a:t>
            </a:r>
            <a:endParaRPr/>
          </a:p>
        </p:txBody>
      </p:sp>
      <p:sp>
        <p:nvSpPr>
          <p:cNvPr id="490" name="Google Shape;490;p33"/>
          <p:cNvSpPr txBox="1"/>
          <p:nvPr/>
        </p:nvSpPr>
        <p:spPr>
          <a:xfrm>
            <a:off x="5139072" y="3646637"/>
            <a:ext cx="903998" cy="227771"/>
          </a:xfrm>
          <a:prstGeom prst="rect">
            <a:avLst/>
          </a:prstGeom>
          <a:solidFill>
            <a:srgbClr val="6B6B6B"/>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GB" sz="1000" u="none" cap="none" strike="noStrike">
                <a:solidFill>
                  <a:schemeClr val="lt1"/>
                </a:solidFill>
                <a:latin typeface="Arial"/>
                <a:ea typeface="Arial"/>
                <a:cs typeface="Arial"/>
                <a:sym typeface="Arial"/>
              </a:rPr>
              <a:t>May</a:t>
            </a:r>
            <a:endParaRPr b="1" i="0" sz="1000" u="none" cap="none" strike="noStrike">
              <a:solidFill>
                <a:schemeClr val="lt1"/>
              </a:solidFill>
              <a:latin typeface="Arial"/>
              <a:ea typeface="Arial"/>
              <a:cs typeface="Arial"/>
              <a:sym typeface="Arial"/>
            </a:endParaRPr>
          </a:p>
        </p:txBody>
      </p:sp>
      <p:sp>
        <p:nvSpPr>
          <p:cNvPr id="491" name="Google Shape;491;p33"/>
          <p:cNvSpPr txBox="1"/>
          <p:nvPr/>
        </p:nvSpPr>
        <p:spPr>
          <a:xfrm>
            <a:off x="6039164" y="3646637"/>
            <a:ext cx="903998" cy="227771"/>
          </a:xfrm>
          <a:prstGeom prst="rect">
            <a:avLst/>
          </a:prstGeom>
          <a:solidFill>
            <a:srgbClr val="F0D70F"/>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GB" sz="1000" u="none" cap="none" strike="noStrike">
                <a:solidFill>
                  <a:schemeClr val="dk1"/>
                </a:solidFill>
                <a:latin typeface="Arial"/>
                <a:ea typeface="Arial"/>
                <a:cs typeface="Arial"/>
                <a:sym typeface="Arial"/>
              </a:rPr>
              <a:t>June</a:t>
            </a:r>
            <a:endParaRPr b="1" i="0" sz="1000" u="none" cap="none" strike="noStrike">
              <a:solidFill>
                <a:schemeClr val="dk1"/>
              </a:solidFill>
              <a:latin typeface="Arial"/>
              <a:ea typeface="Arial"/>
              <a:cs typeface="Arial"/>
              <a:sym typeface="Arial"/>
            </a:endParaRPr>
          </a:p>
        </p:txBody>
      </p:sp>
      <p:sp>
        <p:nvSpPr>
          <p:cNvPr id="492" name="Google Shape;492;p33"/>
          <p:cNvSpPr txBox="1"/>
          <p:nvPr/>
        </p:nvSpPr>
        <p:spPr>
          <a:xfrm>
            <a:off x="6939318" y="3644130"/>
            <a:ext cx="903998" cy="227771"/>
          </a:xfrm>
          <a:prstGeom prst="rect">
            <a:avLst/>
          </a:prstGeom>
          <a:solidFill>
            <a:srgbClr val="6B6B6B"/>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GB" sz="1000" u="none" cap="none" strike="noStrike">
                <a:solidFill>
                  <a:schemeClr val="lt1"/>
                </a:solidFill>
                <a:latin typeface="Arial"/>
                <a:ea typeface="Arial"/>
                <a:cs typeface="Arial"/>
                <a:sym typeface="Arial"/>
              </a:rPr>
              <a:t>July</a:t>
            </a:r>
            <a:endParaRPr b="1" i="0" sz="1000" u="none" cap="none" strike="noStrike">
              <a:solidFill>
                <a:schemeClr val="lt1"/>
              </a:solidFill>
              <a:latin typeface="Arial"/>
              <a:ea typeface="Arial"/>
              <a:cs typeface="Arial"/>
              <a:sym typeface="Arial"/>
            </a:endParaRPr>
          </a:p>
        </p:txBody>
      </p:sp>
      <p:sp>
        <p:nvSpPr>
          <p:cNvPr id="493" name="Google Shape;493;p33"/>
          <p:cNvSpPr txBox="1"/>
          <p:nvPr/>
        </p:nvSpPr>
        <p:spPr>
          <a:xfrm>
            <a:off x="628651" y="2714618"/>
            <a:ext cx="1108762" cy="38528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GB" sz="1050" u="none" cap="none" strike="noStrike">
                <a:solidFill>
                  <a:schemeClr val="dk1"/>
                </a:solidFill>
                <a:latin typeface="Arial"/>
                <a:ea typeface="Arial"/>
                <a:cs typeface="Arial"/>
                <a:sym typeface="Arial"/>
              </a:rPr>
              <a:t>Business Workshop</a:t>
            </a:r>
            <a:endParaRPr b="1" i="0" sz="500" u="none" cap="none" strike="noStrike">
              <a:solidFill>
                <a:schemeClr val="dk1"/>
              </a:solidFill>
              <a:latin typeface="Arial"/>
              <a:ea typeface="Arial"/>
              <a:cs typeface="Arial"/>
              <a:sym typeface="Arial"/>
            </a:endParaRPr>
          </a:p>
        </p:txBody>
      </p:sp>
      <p:sp>
        <p:nvSpPr>
          <p:cNvPr id="494" name="Google Shape;494;p33"/>
          <p:cNvSpPr txBox="1"/>
          <p:nvPr/>
        </p:nvSpPr>
        <p:spPr>
          <a:xfrm>
            <a:off x="1220166" y="4412036"/>
            <a:ext cx="1108762" cy="38528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GB" sz="1050" u="none" cap="none" strike="noStrike">
                <a:solidFill>
                  <a:schemeClr val="dk1"/>
                </a:solidFill>
                <a:latin typeface="Arial"/>
                <a:ea typeface="Arial"/>
                <a:cs typeface="Arial"/>
                <a:sym typeface="Arial"/>
              </a:rPr>
              <a:t>Thematic Workshop</a:t>
            </a:r>
            <a:endParaRPr b="1" i="0" sz="500" u="none" cap="none" strike="noStrike">
              <a:solidFill>
                <a:schemeClr val="dk1"/>
              </a:solidFill>
              <a:latin typeface="Arial"/>
              <a:ea typeface="Arial"/>
              <a:cs typeface="Arial"/>
              <a:sym typeface="Arial"/>
            </a:endParaRPr>
          </a:p>
        </p:txBody>
      </p:sp>
      <p:sp>
        <p:nvSpPr>
          <p:cNvPr id="495" name="Google Shape;495;p33"/>
          <p:cNvSpPr txBox="1"/>
          <p:nvPr/>
        </p:nvSpPr>
        <p:spPr>
          <a:xfrm>
            <a:off x="1795879" y="2863570"/>
            <a:ext cx="1108762" cy="22799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GB" sz="1050" u="none" cap="none" strike="noStrike">
                <a:solidFill>
                  <a:schemeClr val="dk1"/>
                </a:solidFill>
                <a:latin typeface="Arial"/>
                <a:ea typeface="Arial"/>
                <a:cs typeface="Arial"/>
                <a:sym typeface="Arial"/>
              </a:rPr>
              <a:t>Thematic Workshop</a:t>
            </a:r>
            <a:endParaRPr b="1" i="0" sz="500" u="none" cap="none" strike="noStrike">
              <a:solidFill>
                <a:schemeClr val="dk1"/>
              </a:solidFill>
              <a:latin typeface="Arial"/>
              <a:ea typeface="Arial"/>
              <a:cs typeface="Arial"/>
              <a:sym typeface="Arial"/>
            </a:endParaRPr>
          </a:p>
        </p:txBody>
      </p:sp>
      <p:sp>
        <p:nvSpPr>
          <p:cNvPr id="496" name="Google Shape;496;p33"/>
          <p:cNvSpPr txBox="1"/>
          <p:nvPr/>
        </p:nvSpPr>
        <p:spPr>
          <a:xfrm>
            <a:off x="2661523" y="4170505"/>
            <a:ext cx="1108762" cy="38528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GB" sz="1050" u="none" cap="none" strike="noStrike">
                <a:solidFill>
                  <a:schemeClr val="dk1"/>
                </a:solidFill>
                <a:latin typeface="Arial"/>
                <a:ea typeface="Arial"/>
                <a:cs typeface="Arial"/>
                <a:sym typeface="Arial"/>
              </a:rPr>
              <a:t>Thematic Workshop</a:t>
            </a:r>
            <a:endParaRPr b="1" i="0" sz="500" u="none" cap="none" strike="noStrike">
              <a:solidFill>
                <a:schemeClr val="dk1"/>
              </a:solidFill>
              <a:latin typeface="Arial"/>
              <a:ea typeface="Arial"/>
              <a:cs typeface="Arial"/>
              <a:sym typeface="Arial"/>
            </a:endParaRPr>
          </a:p>
        </p:txBody>
      </p:sp>
      <p:sp>
        <p:nvSpPr>
          <p:cNvPr id="497" name="Google Shape;497;p33"/>
          <p:cNvSpPr txBox="1"/>
          <p:nvPr/>
        </p:nvSpPr>
        <p:spPr>
          <a:xfrm>
            <a:off x="3500749" y="2775294"/>
            <a:ext cx="1108762" cy="38528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GB" sz="1050" u="none" cap="none" strike="noStrike">
                <a:solidFill>
                  <a:schemeClr val="dk1"/>
                </a:solidFill>
                <a:latin typeface="Arial"/>
                <a:ea typeface="Arial"/>
                <a:cs typeface="Arial"/>
                <a:sym typeface="Arial"/>
              </a:rPr>
              <a:t>Thematic Workshop</a:t>
            </a:r>
            <a:endParaRPr b="1" i="0" sz="500" u="none" cap="none" strike="noStrike">
              <a:solidFill>
                <a:schemeClr val="dk1"/>
              </a:solidFill>
              <a:latin typeface="Arial"/>
              <a:ea typeface="Arial"/>
              <a:cs typeface="Arial"/>
              <a:sym typeface="Arial"/>
            </a:endParaRPr>
          </a:p>
        </p:txBody>
      </p:sp>
      <p:sp>
        <p:nvSpPr>
          <p:cNvPr id="498" name="Google Shape;498;p33"/>
          <p:cNvSpPr txBox="1"/>
          <p:nvPr/>
        </p:nvSpPr>
        <p:spPr>
          <a:xfrm>
            <a:off x="4273770" y="4339012"/>
            <a:ext cx="1108762" cy="38528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GB" sz="1050" u="none" cap="none" strike="noStrike">
                <a:solidFill>
                  <a:schemeClr val="dk1"/>
                </a:solidFill>
                <a:latin typeface="Arial"/>
                <a:ea typeface="Arial"/>
                <a:cs typeface="Arial"/>
                <a:sym typeface="Arial"/>
              </a:rPr>
              <a:t>Thematic Workshop</a:t>
            </a:r>
            <a:endParaRPr b="1" i="0" sz="500" u="none" cap="none" strike="noStrike">
              <a:solidFill>
                <a:schemeClr val="dk1"/>
              </a:solidFill>
              <a:latin typeface="Arial"/>
              <a:ea typeface="Arial"/>
              <a:cs typeface="Arial"/>
              <a:sym typeface="Arial"/>
            </a:endParaRPr>
          </a:p>
        </p:txBody>
      </p:sp>
      <p:sp>
        <p:nvSpPr>
          <p:cNvPr id="499" name="Google Shape;499;p33"/>
          <p:cNvSpPr txBox="1"/>
          <p:nvPr/>
        </p:nvSpPr>
        <p:spPr>
          <a:xfrm>
            <a:off x="4930402" y="2647704"/>
            <a:ext cx="1108762" cy="38528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GB" sz="1050" u="none" cap="none" strike="noStrike">
                <a:solidFill>
                  <a:schemeClr val="dk1"/>
                </a:solidFill>
                <a:latin typeface="Arial"/>
                <a:ea typeface="Arial"/>
                <a:cs typeface="Arial"/>
                <a:sym typeface="Arial"/>
              </a:rPr>
              <a:t>Start Public review</a:t>
            </a:r>
            <a:endParaRPr b="1" i="0" sz="500" u="none" cap="none" strike="noStrike">
              <a:solidFill>
                <a:schemeClr val="dk1"/>
              </a:solidFill>
              <a:latin typeface="Arial"/>
              <a:ea typeface="Arial"/>
              <a:cs typeface="Arial"/>
              <a:sym typeface="Arial"/>
            </a:endParaRPr>
          </a:p>
        </p:txBody>
      </p:sp>
      <p:sp>
        <p:nvSpPr>
          <p:cNvPr id="500" name="Google Shape;500;p33"/>
          <p:cNvSpPr txBox="1"/>
          <p:nvPr/>
        </p:nvSpPr>
        <p:spPr>
          <a:xfrm>
            <a:off x="7792132" y="2714618"/>
            <a:ext cx="1108762" cy="38528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GB" sz="1050" u="none" cap="none" strike="noStrike">
                <a:solidFill>
                  <a:schemeClr val="dk1"/>
                </a:solidFill>
                <a:latin typeface="Arial"/>
                <a:ea typeface="Arial"/>
                <a:cs typeface="Arial"/>
                <a:sym typeface="Arial"/>
              </a:rPr>
              <a:t>End Public review</a:t>
            </a:r>
            <a:endParaRPr b="1" i="0" sz="500" u="none" cap="none" strike="noStrike">
              <a:solidFill>
                <a:schemeClr val="dk1"/>
              </a:solidFill>
              <a:latin typeface="Arial"/>
              <a:ea typeface="Arial"/>
              <a:cs typeface="Arial"/>
              <a:sym typeface="Arial"/>
            </a:endParaRPr>
          </a:p>
        </p:txBody>
      </p:sp>
      <p:sp>
        <p:nvSpPr>
          <p:cNvPr id="501" name="Google Shape;501;p33"/>
          <p:cNvSpPr/>
          <p:nvPr/>
        </p:nvSpPr>
        <p:spPr>
          <a:xfrm rot="-5400000">
            <a:off x="6865300" y="2555130"/>
            <a:ext cx="104641" cy="2857784"/>
          </a:xfrm>
          <a:prstGeom prst="leftBrace">
            <a:avLst>
              <a:gd fmla="val 8333" name="adj1"/>
              <a:gd fmla="val 50000" name="adj2"/>
            </a:avLst>
          </a:prstGeom>
          <a:noFill/>
          <a:ln cap="flat" cmpd="sng" w="9525">
            <a:solidFill>
              <a:srgbClr val="3533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2" name="Google Shape;502;p33"/>
          <p:cNvSpPr txBox="1"/>
          <p:nvPr/>
        </p:nvSpPr>
        <p:spPr>
          <a:xfrm>
            <a:off x="6148595" y="4116042"/>
            <a:ext cx="1643537" cy="38528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Arial"/>
                <a:ea typeface="Arial"/>
                <a:cs typeface="Arial"/>
                <a:sym typeface="Arial"/>
              </a:rPr>
              <a:t>Implementation of draft specification</a:t>
            </a:r>
            <a:endParaRPr b="0" i="0" sz="1100" u="none" cap="none" strike="noStrike">
              <a:solidFill>
                <a:schemeClr val="dk1"/>
              </a:solidFill>
              <a:latin typeface="Arial"/>
              <a:ea typeface="Arial"/>
              <a:cs typeface="Arial"/>
              <a:sym typeface="Arial"/>
            </a:endParaRPr>
          </a:p>
        </p:txBody>
      </p:sp>
      <p:sp>
        <p:nvSpPr>
          <p:cNvPr id="503" name="Google Shape;503;p33"/>
          <p:cNvSpPr/>
          <p:nvPr/>
        </p:nvSpPr>
        <p:spPr>
          <a:xfrm>
            <a:off x="628651" y="3427673"/>
            <a:ext cx="1709695" cy="22506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chemeClr val="lt1"/>
                </a:solidFill>
                <a:latin typeface="Arial"/>
                <a:ea typeface="Arial"/>
                <a:cs typeface="Arial"/>
                <a:sym typeface="Arial"/>
              </a:rPr>
              <a:t>2020</a:t>
            </a:r>
            <a:endParaRPr/>
          </a:p>
        </p:txBody>
      </p:sp>
      <p:sp>
        <p:nvSpPr>
          <p:cNvPr id="504" name="Google Shape;504;p33"/>
          <p:cNvSpPr/>
          <p:nvPr/>
        </p:nvSpPr>
        <p:spPr>
          <a:xfrm>
            <a:off x="2340888" y="3428933"/>
            <a:ext cx="6315222" cy="218913"/>
          </a:xfrm>
          <a:prstGeom prst="rect">
            <a:avLst/>
          </a:prstGeom>
          <a:solidFill>
            <a:srgbClr val="88848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chemeClr val="lt1"/>
                </a:solidFill>
                <a:latin typeface="Arial"/>
                <a:ea typeface="Arial"/>
                <a:cs typeface="Arial"/>
                <a:sym typeface="Arial"/>
              </a:rPr>
              <a:t>2021</a:t>
            </a:r>
            <a:endParaRPr/>
          </a:p>
        </p:txBody>
      </p:sp>
      <p:sp>
        <p:nvSpPr>
          <p:cNvPr id="505" name="Google Shape;505;p33"/>
          <p:cNvSpPr txBox="1"/>
          <p:nvPr/>
        </p:nvSpPr>
        <p:spPr>
          <a:xfrm>
            <a:off x="7841426" y="3648250"/>
            <a:ext cx="814683" cy="227771"/>
          </a:xfrm>
          <a:prstGeom prst="rect">
            <a:avLst/>
          </a:prstGeom>
          <a:solidFill>
            <a:srgbClr val="F0D70F"/>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GB" sz="1000" u="none" cap="none" strike="noStrike">
                <a:solidFill>
                  <a:schemeClr val="dk1"/>
                </a:solidFill>
                <a:latin typeface="Arial"/>
                <a:ea typeface="Arial"/>
                <a:cs typeface="Arial"/>
                <a:sym typeface="Arial"/>
              </a:rPr>
              <a:t>August</a:t>
            </a:r>
            <a:endParaRPr/>
          </a:p>
        </p:txBody>
      </p:sp>
      <p:sp>
        <p:nvSpPr>
          <p:cNvPr id="506" name="Google Shape;506;p33"/>
          <p:cNvSpPr/>
          <p:nvPr/>
        </p:nvSpPr>
        <p:spPr>
          <a:xfrm>
            <a:off x="1094512" y="2278234"/>
            <a:ext cx="179157" cy="351692"/>
          </a:xfrm>
          <a:prstGeom prst="downArrow">
            <a:avLst>
              <a:gd fmla="val 50000" name="adj1"/>
              <a:gd fmla="val 50000" name="adj2"/>
            </a:avLst>
          </a:prstGeom>
          <a:solidFill>
            <a:schemeClr val="accent1"/>
          </a:solidFill>
          <a:ln cap="flat" cmpd="sng" w="25400">
            <a:solidFill>
              <a:srgbClr val="BAB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07" name="Google Shape;507;p33"/>
          <p:cNvSpPr txBox="1"/>
          <p:nvPr/>
        </p:nvSpPr>
        <p:spPr>
          <a:xfrm>
            <a:off x="628651" y="2086241"/>
            <a:ext cx="1108762" cy="23429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0" i="0" lang="en-GB" sz="1050" u="none" cap="none" strike="noStrike">
                <a:solidFill>
                  <a:schemeClr val="dk1"/>
                </a:solidFill>
                <a:latin typeface="Arial"/>
                <a:ea typeface="Arial"/>
                <a:cs typeface="Arial"/>
                <a:sym typeface="Arial"/>
              </a:rPr>
              <a:t>Today</a:t>
            </a:r>
            <a:endParaRPr b="0" i="0" sz="500" u="none" cap="none" strike="noStrike">
              <a:solidFill>
                <a:schemeClr val="dk1"/>
              </a:solidFill>
              <a:latin typeface="Arial"/>
              <a:ea typeface="Arial"/>
              <a:cs typeface="Arial"/>
              <a:sym typeface="Arial"/>
            </a:endParaRPr>
          </a:p>
        </p:txBody>
      </p:sp>
      <p:sp>
        <p:nvSpPr>
          <p:cNvPr id="508" name="Google Shape;508;p33"/>
          <p:cNvSpPr txBox="1"/>
          <p:nvPr/>
        </p:nvSpPr>
        <p:spPr>
          <a:xfrm>
            <a:off x="628650" y="1197769"/>
            <a:ext cx="7886700" cy="842518"/>
          </a:xfrm>
          <a:prstGeom prst="rect">
            <a:avLst/>
          </a:prstGeom>
          <a:noFill/>
          <a:ln>
            <a:noFill/>
          </a:ln>
        </p:spPr>
        <p:txBody>
          <a:bodyPr anchorCtr="0" anchor="t" bIns="34275" lIns="68550" spcFirstLastPara="1" rIns="68550" wrap="square" tIns="34275">
            <a:noAutofit/>
          </a:bodyPr>
          <a:lstStyle/>
          <a:p>
            <a:pPr indent="-285750" lvl="0" marL="285750" marR="0" rtl="0" algn="l">
              <a:lnSpc>
                <a:spcPct val="100000"/>
              </a:lnSpc>
              <a:spcBef>
                <a:spcPts val="0"/>
              </a:spcBef>
              <a:spcAft>
                <a:spcPts val="0"/>
              </a:spcAft>
              <a:buClr>
                <a:srgbClr val="000000"/>
              </a:buClr>
              <a:buSzPts val="1800"/>
              <a:buFont typeface="Arial"/>
              <a:buChar char="•"/>
            </a:pPr>
            <a:r>
              <a:rPr b="0" i="0" lang="en-GB" sz="1800" u="none" cap="none" strike="noStrike">
                <a:solidFill>
                  <a:srgbClr val="000000"/>
                </a:solidFill>
                <a:latin typeface="Arial"/>
                <a:ea typeface="Arial"/>
                <a:cs typeface="Arial"/>
                <a:sym typeface="Arial"/>
              </a:rPr>
              <a:t>Start date: December 1st, 2020</a:t>
            </a:r>
            <a:endParaRPr/>
          </a:p>
          <a:p>
            <a:pPr indent="-285750" lvl="0" marL="285750" marR="0" rtl="0" algn="l">
              <a:lnSpc>
                <a:spcPct val="100000"/>
              </a:lnSpc>
              <a:spcBef>
                <a:spcPts val="0"/>
              </a:spcBef>
              <a:spcAft>
                <a:spcPts val="0"/>
              </a:spcAft>
              <a:buClr>
                <a:srgbClr val="000000"/>
              </a:buClr>
              <a:buSzPts val="1800"/>
              <a:buFont typeface="Arial"/>
              <a:buChar char="•"/>
            </a:pPr>
            <a:r>
              <a:rPr b="0" i="0" lang="en-GB" sz="1800" u="none" cap="none" strike="noStrike">
                <a:solidFill>
                  <a:srgbClr val="000000"/>
                </a:solidFill>
                <a:latin typeface="Arial"/>
                <a:ea typeface="Arial"/>
                <a:cs typeface="Arial"/>
                <a:sym typeface="Arial"/>
              </a:rPr>
              <a:t>Timing: 9 months</a:t>
            </a:r>
            <a:endParaRPr/>
          </a:p>
          <a:p>
            <a:pPr indent="0" lvl="1"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34"/>
          <p:cNvSpPr txBox="1"/>
          <p:nvPr>
            <p:ph type="title"/>
          </p:nvPr>
        </p:nvSpPr>
        <p:spPr>
          <a:xfrm>
            <a:off x="899594" y="1501902"/>
            <a:ext cx="7772401" cy="2095966"/>
          </a:xfrm>
          <a:prstGeom prst="rect">
            <a:avLst/>
          </a:prstGeom>
          <a:noFill/>
          <a:ln>
            <a:noFill/>
          </a:ln>
        </p:spPr>
        <p:txBody>
          <a:bodyPr anchorCtr="0" anchor="b" bIns="91425" lIns="91425" spcFirstLastPara="1" rIns="91425" wrap="square" tIns="91425">
            <a:noAutofit/>
          </a:bodyPr>
          <a:lstStyle/>
          <a:p>
            <a:pPr indent="0" lvl="0" marL="0" rtl="0" algn="r">
              <a:lnSpc>
                <a:spcPct val="102702"/>
              </a:lnSpc>
              <a:spcBef>
                <a:spcPts val="0"/>
              </a:spcBef>
              <a:spcAft>
                <a:spcPts val="0"/>
              </a:spcAft>
              <a:buSzPts val="3700"/>
              <a:buNone/>
            </a:pPr>
            <a:r>
              <a:rPr b="1" lang="en-GB">
                <a:solidFill>
                  <a:srgbClr val="4C4C4C"/>
                </a:solidFill>
              </a:rPr>
              <a:t>Inspiration</a:t>
            </a:r>
            <a:endParaRPr>
              <a:solidFill>
                <a:srgbClr val="4C4C4C"/>
              </a:solidFill>
            </a:endParaRPr>
          </a:p>
          <a:p>
            <a:pPr indent="0" lvl="0" marL="0" rtl="0" algn="r">
              <a:lnSpc>
                <a:spcPct val="102702"/>
              </a:lnSpc>
              <a:spcBef>
                <a:spcPts val="0"/>
              </a:spcBef>
              <a:spcAft>
                <a:spcPts val="0"/>
              </a:spcAft>
              <a:buSzPts val="3700"/>
              <a:buNone/>
            </a:pPr>
            <a:r>
              <a:t/>
            </a:r>
            <a:endParaRPr/>
          </a:p>
        </p:txBody>
      </p:sp>
      <p:sp>
        <p:nvSpPr>
          <p:cNvPr id="514" name="Google Shape;514;p34"/>
          <p:cNvSpPr txBox="1"/>
          <p:nvPr>
            <p:ph idx="1" type="subTitle"/>
          </p:nvPr>
        </p:nvSpPr>
        <p:spPr>
          <a:xfrm>
            <a:off x="1813994" y="3848751"/>
            <a:ext cx="6858000" cy="1241822"/>
          </a:xfrm>
          <a:prstGeom prst="rect">
            <a:avLst/>
          </a:prstGeom>
          <a:noFill/>
          <a:ln>
            <a:noFill/>
          </a:ln>
        </p:spPr>
        <p:txBody>
          <a:bodyPr anchorCtr="0" anchor="t" bIns="91425" lIns="91425" spcFirstLastPara="1" rIns="91425" wrap="square" tIns="91425">
            <a:normAutofit/>
          </a:bodyPr>
          <a:lstStyle/>
          <a:p>
            <a:pPr indent="0" lvl="0" marL="0" rtl="0" algn="r">
              <a:lnSpc>
                <a:spcPct val="90000"/>
              </a:lnSpc>
              <a:spcBef>
                <a:spcPts val="300"/>
              </a:spcBef>
              <a:spcAft>
                <a:spcPts val="0"/>
              </a:spcAft>
              <a:buSzPts val="1980"/>
              <a:buNone/>
            </a:pPr>
            <a:r>
              <a:t/>
            </a:r>
            <a:endParaRPr sz="1400">
              <a:solidFill>
                <a:srgbClr val="4C4C4C"/>
              </a:solidFill>
            </a:endParaRPr>
          </a:p>
        </p:txBody>
      </p:sp>
      <p:sp>
        <p:nvSpPr>
          <p:cNvPr id="515" name="Google Shape;515;p34"/>
          <p:cNvSpPr/>
          <p:nvPr/>
        </p:nvSpPr>
        <p:spPr>
          <a:xfrm>
            <a:off x="-3133" y="782"/>
            <a:ext cx="328808" cy="514349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35"/>
          <p:cNvSpPr txBox="1"/>
          <p:nvPr/>
        </p:nvSpPr>
        <p:spPr>
          <a:xfrm>
            <a:off x="628650" y="1498403"/>
            <a:ext cx="7886700" cy="2962766"/>
          </a:xfrm>
          <a:prstGeom prst="rect">
            <a:avLst/>
          </a:prstGeom>
          <a:noFill/>
          <a:ln>
            <a:noFill/>
          </a:ln>
        </p:spPr>
        <p:txBody>
          <a:bodyPr anchorCtr="0" anchor="t" bIns="34275" lIns="68550" spcFirstLastPara="1" rIns="68550" wrap="square" tIns="34275">
            <a:noAutofit/>
          </a:bodyPr>
          <a:lstStyle/>
          <a:p>
            <a:pPr indent="-171450" lvl="0" marL="28575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1" name="Google Shape;521;p35"/>
          <p:cNvSpPr txBox="1"/>
          <p:nvPr/>
        </p:nvSpPr>
        <p:spPr>
          <a:xfrm>
            <a:off x="628651" y="273845"/>
            <a:ext cx="7886700" cy="738225"/>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GB" sz="3200" u="none" cap="none" strike="noStrike">
                <a:solidFill>
                  <a:srgbClr val="000000"/>
                </a:solidFill>
                <a:latin typeface="Arial"/>
                <a:ea typeface="Arial"/>
                <a:cs typeface="Arial"/>
                <a:sym typeface="Arial"/>
              </a:rPr>
              <a:t>Existing standards – SSN/SOSA</a:t>
            </a:r>
            <a:endParaRPr/>
          </a:p>
        </p:txBody>
      </p:sp>
      <p:pic>
        <p:nvPicPr>
          <p:cNvPr id="522" name="Google Shape;522;p35"/>
          <p:cNvPicPr preferRelativeResize="0"/>
          <p:nvPr/>
        </p:nvPicPr>
        <p:blipFill rotWithShape="1">
          <a:blip r:embed="rId3">
            <a:alphaModFix/>
          </a:blip>
          <a:srcRect b="0" l="0" r="0" t="0"/>
          <a:stretch/>
        </p:blipFill>
        <p:spPr>
          <a:xfrm>
            <a:off x="828675" y="774994"/>
            <a:ext cx="7686675" cy="3686175"/>
          </a:xfrm>
          <a:prstGeom prst="rect">
            <a:avLst/>
          </a:prstGeom>
          <a:noFill/>
          <a:ln>
            <a:noFill/>
          </a:ln>
        </p:spPr>
      </p:pic>
      <p:sp>
        <p:nvSpPr>
          <p:cNvPr id="523" name="Google Shape;523;p35"/>
          <p:cNvSpPr/>
          <p:nvPr/>
        </p:nvSpPr>
        <p:spPr>
          <a:xfrm>
            <a:off x="3221134" y="4639725"/>
            <a:ext cx="295144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sng" cap="none" strike="noStrike">
                <a:solidFill>
                  <a:srgbClr val="000000"/>
                </a:solidFill>
                <a:latin typeface="Arial"/>
                <a:ea typeface="Arial"/>
                <a:cs typeface="Arial"/>
                <a:sym typeface="Arial"/>
                <a:hlinkClick r:id="rId4">
                  <a:extLst>
                    <a:ext uri="{A12FA001-AC4F-418D-AE19-62706E023703}">
                      <ahyp:hlinkClr val="tx"/>
                    </a:ext>
                  </a:extLst>
                </a:hlinkClick>
              </a:rPr>
              <a:t>https://www.w3.org/TR/vocab-ssn/</a:t>
            </a:r>
            <a:r>
              <a:rPr b="0" i="0" lang="en-GB" sz="1400" u="none" cap="none" strike="noStrike">
                <a:solidFill>
                  <a:srgbClr val="000000"/>
                </a:solidFill>
                <a:latin typeface="Arial"/>
                <a:ea typeface="Arial"/>
                <a:cs typeface="Arial"/>
                <a:sym typeface="Arial"/>
              </a:rPr>
              <a:t>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36"/>
          <p:cNvSpPr txBox="1"/>
          <p:nvPr/>
        </p:nvSpPr>
        <p:spPr>
          <a:xfrm>
            <a:off x="628651" y="273845"/>
            <a:ext cx="7886700" cy="738225"/>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GB" sz="3200" u="none" cap="none" strike="noStrike">
                <a:solidFill>
                  <a:srgbClr val="000000"/>
                </a:solidFill>
                <a:latin typeface="Arial"/>
                <a:ea typeface="Arial"/>
                <a:cs typeface="Arial"/>
                <a:sym typeface="Arial"/>
              </a:rPr>
              <a:t>Existing standards – SAREF</a:t>
            </a:r>
            <a:endParaRPr/>
          </a:p>
          <a:p>
            <a:pPr indent="0" lvl="0" marL="0" marR="0" rtl="0" algn="l">
              <a:lnSpc>
                <a:spcPct val="100000"/>
              </a:lnSpc>
              <a:spcBef>
                <a:spcPts val="0"/>
              </a:spcBef>
              <a:spcAft>
                <a:spcPts val="0"/>
              </a:spcAft>
              <a:buNone/>
            </a:pPr>
            <a:r>
              <a:rPr b="1" i="1" lang="en-GB" sz="1600" u="none" cap="none" strike="noStrike">
                <a:solidFill>
                  <a:srgbClr val="000000"/>
                </a:solidFill>
                <a:latin typeface="Arial"/>
                <a:ea typeface="Arial"/>
                <a:cs typeface="Arial"/>
                <a:sym typeface="Arial"/>
              </a:rPr>
              <a:t>Smart Appliances REFerence ontology</a:t>
            </a:r>
            <a:endParaRPr/>
          </a:p>
        </p:txBody>
      </p:sp>
      <p:sp>
        <p:nvSpPr>
          <p:cNvPr id="529" name="Google Shape;529;p36"/>
          <p:cNvSpPr txBox="1"/>
          <p:nvPr/>
        </p:nvSpPr>
        <p:spPr>
          <a:xfrm>
            <a:off x="628650" y="1197768"/>
            <a:ext cx="7886700" cy="3655585"/>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0" i="0" lang="en-GB" sz="1600" u="none" cap="none" strike="noStrike">
                <a:solidFill>
                  <a:srgbClr val="000000"/>
                </a:solidFill>
                <a:latin typeface="Arial"/>
                <a:ea typeface="Arial"/>
                <a:cs typeface="Arial"/>
                <a:sym typeface="Arial"/>
              </a:rPr>
              <a:t>The SAREF family of standards enable </a:t>
            </a:r>
            <a:r>
              <a:rPr b="1" i="0" lang="en-GB" sz="1600" u="none" cap="none" strike="noStrike">
                <a:solidFill>
                  <a:srgbClr val="000000"/>
                </a:solidFill>
                <a:latin typeface="Arial"/>
                <a:ea typeface="Arial"/>
                <a:cs typeface="Arial"/>
                <a:sym typeface="Arial"/>
              </a:rPr>
              <a:t>interoperability</a:t>
            </a:r>
            <a:r>
              <a:rPr b="0" i="0" lang="en-GB" sz="1600" u="none" cap="none" strike="noStrike">
                <a:solidFill>
                  <a:srgbClr val="000000"/>
                </a:solidFill>
                <a:latin typeface="Arial"/>
                <a:ea typeface="Arial"/>
                <a:cs typeface="Arial"/>
                <a:sym typeface="Arial"/>
              </a:rPr>
              <a:t> between solutions from different providers and among various activity sectors in the Internet of Things (IoT)</a:t>
            </a:r>
            <a:br>
              <a:rPr b="0" i="0" lang="en-GB" sz="1600" u="none" cap="none" strike="noStrike">
                <a:solidFill>
                  <a:srgbClr val="000000"/>
                </a:solidFill>
                <a:latin typeface="Arial"/>
                <a:ea typeface="Arial"/>
                <a:cs typeface="Arial"/>
                <a:sym typeface="Arial"/>
              </a:rPr>
            </a:br>
            <a:endParaRPr b="0" i="0" sz="1600" u="none" cap="none" strike="noStrike">
              <a:solidFill>
                <a:srgbClr val="000000"/>
              </a:solidFill>
              <a:latin typeface="Arial"/>
              <a:ea typeface="Arial"/>
              <a:cs typeface="Arial"/>
              <a:sym typeface="Arial"/>
            </a:endParaRPr>
          </a:p>
          <a:p>
            <a:pPr indent="-285750" lvl="1" marL="285750" marR="0" rtl="0" algn="l">
              <a:lnSpc>
                <a:spcPct val="100000"/>
              </a:lnSpc>
              <a:spcBef>
                <a:spcPts val="0"/>
              </a:spcBef>
              <a:spcAft>
                <a:spcPts val="0"/>
              </a:spcAft>
              <a:buClr>
                <a:srgbClr val="000000"/>
              </a:buClr>
              <a:buSzPts val="1600"/>
              <a:buFont typeface="Noto Sans Symbols"/>
              <a:buChar char="🡺"/>
            </a:pPr>
            <a:r>
              <a:rPr b="1" i="0" lang="en-GB" sz="1600" u="none" cap="none" strike="noStrike">
                <a:solidFill>
                  <a:srgbClr val="000000"/>
                </a:solidFill>
                <a:latin typeface="Arial"/>
                <a:ea typeface="Arial"/>
                <a:cs typeface="Arial"/>
                <a:sym typeface="Arial"/>
              </a:rPr>
              <a:t>SAREF4CITY</a:t>
            </a:r>
            <a:r>
              <a:rPr b="0" i="0" lang="en-GB" sz="1600" u="none" cap="none" strike="noStrike">
                <a:solidFill>
                  <a:srgbClr val="000000"/>
                </a:solidFill>
                <a:latin typeface="Arial"/>
                <a:ea typeface="Arial"/>
                <a:cs typeface="Arial"/>
                <a:sym typeface="Arial"/>
              </a:rPr>
              <a:t> provides a common core of general concepts for smart city data for the IoT. This also includes use cases for air quality monitoring.</a:t>
            </a:r>
            <a:br>
              <a:rPr b="0" i="0" lang="en-GB" sz="1600" u="none" cap="none" strike="noStrike">
                <a:solidFill>
                  <a:srgbClr val="000000"/>
                </a:solidFill>
                <a:latin typeface="Arial"/>
                <a:ea typeface="Arial"/>
                <a:cs typeface="Arial"/>
                <a:sym typeface="Arial"/>
              </a:rPr>
            </a:br>
            <a:r>
              <a:rPr b="0" i="0" lang="en-GB" sz="1600" u="none" cap="none" strike="noStrike">
                <a:solidFill>
                  <a:srgbClr val="000000"/>
                </a:solidFill>
                <a:latin typeface="Arial"/>
                <a:ea typeface="Arial"/>
                <a:cs typeface="Arial"/>
                <a:sym typeface="Arial"/>
              </a:rPr>
              <a:t> </a:t>
            </a:r>
            <a:endParaRPr/>
          </a:p>
          <a:p>
            <a:pPr indent="-285750" lvl="0" marL="285750" marR="0" rtl="0" algn="l">
              <a:lnSpc>
                <a:spcPct val="100000"/>
              </a:lnSpc>
              <a:spcBef>
                <a:spcPts val="0"/>
              </a:spcBef>
              <a:spcAft>
                <a:spcPts val="0"/>
              </a:spcAft>
              <a:buClr>
                <a:srgbClr val="000000"/>
              </a:buClr>
              <a:buSzPts val="1600"/>
              <a:buFont typeface="Noto Sans Symbols"/>
              <a:buChar char="🡺"/>
            </a:pPr>
            <a:r>
              <a:rPr b="0" i="0" lang="en-GB" sz="1600" u="none" cap="none" strike="noStrike">
                <a:solidFill>
                  <a:srgbClr val="000000"/>
                </a:solidFill>
                <a:latin typeface="Arial"/>
                <a:ea typeface="Arial"/>
                <a:cs typeface="Arial"/>
                <a:sym typeface="Arial"/>
              </a:rPr>
              <a:t>SAREF4INMA (Smart Industry &amp; Manufacturing)</a:t>
            </a:r>
            <a:br>
              <a:rPr b="0" i="0" lang="en-GB" sz="1600" u="none" cap="none" strike="noStrike">
                <a:solidFill>
                  <a:srgbClr val="000000"/>
                </a:solidFill>
                <a:latin typeface="Arial"/>
                <a:ea typeface="Arial"/>
                <a:cs typeface="Arial"/>
                <a:sym typeface="Arial"/>
              </a:rPr>
            </a:br>
            <a:endParaRPr b="0" i="0" sz="16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Noto Sans Symbols"/>
              <a:buChar char="🡺"/>
            </a:pPr>
            <a:r>
              <a:rPr b="0" i="0" lang="en-GB" sz="1600" u="none" cap="none" strike="noStrike">
                <a:solidFill>
                  <a:srgbClr val="000000"/>
                </a:solidFill>
                <a:latin typeface="Arial"/>
                <a:ea typeface="Arial"/>
                <a:cs typeface="Arial"/>
                <a:sym typeface="Arial"/>
              </a:rPr>
              <a:t>SAREF4AGRI (Agriculture)</a:t>
            </a:r>
            <a:endParaRPr b="0" i="0" sz="1600" u="none" cap="none" strike="noStrike">
              <a:solidFill>
                <a:srgbClr val="000000"/>
              </a:solidFill>
              <a:latin typeface="Arial"/>
              <a:ea typeface="Arial"/>
              <a:cs typeface="Arial"/>
              <a:sym typeface="Arial"/>
            </a:endParaRPr>
          </a:p>
          <a:p>
            <a:pPr indent="0" lvl="7" marL="0" marR="0" rtl="0" algn="l">
              <a:lnSpc>
                <a:spcPct val="100000"/>
              </a:lnSpc>
              <a:spcBef>
                <a:spcPts val="0"/>
              </a:spcBef>
              <a:spcAft>
                <a:spcPts val="0"/>
              </a:spcAft>
              <a:buNone/>
            </a:pPr>
            <a:br>
              <a:rPr b="0" i="0" lang="en-GB" sz="1600" u="none" cap="none" strike="noStrike">
                <a:solidFill>
                  <a:srgbClr val="000000"/>
                </a:solidFill>
                <a:latin typeface="Arial"/>
                <a:ea typeface="Arial"/>
                <a:cs typeface="Arial"/>
                <a:sym typeface="Arial"/>
              </a:rPr>
            </a:br>
            <a:br>
              <a:rPr b="0" i="0" lang="en-GB" sz="1600" u="none" cap="none" strike="noStrike">
                <a:solidFill>
                  <a:srgbClr val="000000"/>
                </a:solidFill>
                <a:latin typeface="Arial"/>
                <a:ea typeface="Arial"/>
                <a:cs typeface="Arial"/>
                <a:sym typeface="Arial"/>
              </a:rPr>
            </a:br>
            <a:r>
              <a:rPr b="0" i="0" lang="en-GB" sz="1600" u="none" cap="none" strike="noStrike">
                <a:solidFill>
                  <a:srgbClr val="000000"/>
                </a:solidFill>
                <a:latin typeface="Arial"/>
                <a:ea typeface="Arial"/>
                <a:cs typeface="Arial"/>
                <a:sym typeface="Arial"/>
              </a:rPr>
              <a:t>SAREF provides the semantic interoperability necessary to share the information carried by the data.</a:t>
            </a:r>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4"/>
          <p:cNvSpPr txBox="1"/>
          <p:nvPr/>
        </p:nvSpPr>
        <p:spPr>
          <a:xfrm>
            <a:off x="628650" y="1197769"/>
            <a:ext cx="7886700" cy="32634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0" i="0" lang="en-GB" sz="1800" u="none" cap="none" strike="noStrike">
                <a:solidFill>
                  <a:srgbClr val="000000"/>
                </a:solidFill>
                <a:latin typeface="Arial"/>
                <a:ea typeface="Arial"/>
                <a:cs typeface="Arial"/>
                <a:sym typeface="Arial"/>
              </a:rPr>
              <a:t>Audience sound is muted by default.</a:t>
            </a:r>
            <a:endParaRPr/>
          </a:p>
          <a:p>
            <a:pPr indent="-171450" lvl="0" marL="28575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800" u="none" cap="none" strike="noStrike">
                <a:solidFill>
                  <a:srgbClr val="000000"/>
                </a:solidFill>
                <a:latin typeface="Arial"/>
                <a:ea typeface="Arial"/>
                <a:cs typeface="Arial"/>
                <a:sym typeface="Arial"/>
              </a:rPr>
              <a:t>Questions, comments and suggestions can be communicated via the chat function. Interaction is encouraged!</a:t>
            </a:r>
            <a:endParaRPr/>
          </a:p>
          <a:p>
            <a:pPr indent="-171450" lvl="0" marL="28575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800" u="none" cap="none" strike="noStrike">
                <a:solidFill>
                  <a:srgbClr val="000000"/>
                </a:solidFill>
                <a:latin typeface="Arial"/>
                <a:ea typeface="Arial"/>
                <a:cs typeface="Arial"/>
                <a:sym typeface="Arial"/>
              </a:rPr>
              <a:t>Use your hand if you want to say something.</a:t>
            </a:r>
            <a:endParaRPr/>
          </a:p>
          <a:p>
            <a:pPr indent="-171450" lvl="0" marL="28575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800" u="none" cap="none" strike="noStrike">
                <a:solidFill>
                  <a:srgbClr val="000000"/>
                </a:solidFill>
                <a:latin typeface="Arial"/>
                <a:ea typeface="Arial"/>
                <a:cs typeface="Arial"/>
                <a:sym typeface="Arial"/>
              </a:rPr>
              <a:t>A yes/no question can be answered simply and quickly via the chat:</a:t>
            </a:r>
            <a:endParaRPr/>
          </a:p>
          <a:p>
            <a:pPr indent="-285750" lvl="0" marL="285750" marR="0" rtl="0" algn="l">
              <a:lnSpc>
                <a:spcPct val="100000"/>
              </a:lnSpc>
              <a:spcBef>
                <a:spcPts val="0"/>
              </a:spcBef>
              <a:spcAft>
                <a:spcPts val="0"/>
              </a:spcAft>
              <a:buClr>
                <a:srgbClr val="000000"/>
              </a:buClr>
              <a:buSzPts val="1800"/>
              <a:buFont typeface="Arial"/>
              <a:buChar char="•"/>
            </a:pPr>
            <a:r>
              <a:rPr b="0" i="0" lang="en-GB" sz="1800" u="none" cap="none" strike="noStrike">
                <a:solidFill>
                  <a:srgbClr val="000000"/>
                </a:solidFill>
                <a:latin typeface="Arial"/>
                <a:ea typeface="Arial"/>
                <a:cs typeface="Arial"/>
                <a:sym typeface="Arial"/>
              </a:rPr>
              <a:t>Agree = +1</a:t>
            </a:r>
            <a:endParaRPr/>
          </a:p>
          <a:p>
            <a:pPr indent="-285750" lvl="0" marL="285750" marR="0" rtl="0" algn="l">
              <a:lnSpc>
                <a:spcPct val="100000"/>
              </a:lnSpc>
              <a:spcBef>
                <a:spcPts val="0"/>
              </a:spcBef>
              <a:spcAft>
                <a:spcPts val="0"/>
              </a:spcAft>
              <a:buClr>
                <a:srgbClr val="000000"/>
              </a:buClr>
              <a:buSzPts val="1800"/>
              <a:buFont typeface="Arial"/>
              <a:buChar char="•"/>
            </a:pPr>
            <a:r>
              <a:rPr b="0" i="0" lang="en-GB" sz="1800" u="none" cap="none" strike="noStrike">
                <a:solidFill>
                  <a:srgbClr val="000000"/>
                </a:solidFill>
                <a:latin typeface="Arial"/>
                <a:ea typeface="Arial"/>
                <a:cs typeface="Arial"/>
                <a:sym typeface="Arial"/>
              </a:rPr>
              <a:t>Do not agree = - 1</a:t>
            </a:r>
            <a:endParaRPr/>
          </a:p>
          <a:p>
            <a:pPr indent="-285750" lvl="0" marL="285750" marR="0" rtl="0" algn="l">
              <a:lnSpc>
                <a:spcPct val="100000"/>
              </a:lnSpc>
              <a:spcBef>
                <a:spcPts val="0"/>
              </a:spcBef>
              <a:spcAft>
                <a:spcPts val="0"/>
              </a:spcAft>
              <a:buClr>
                <a:srgbClr val="000000"/>
              </a:buClr>
              <a:buSzPts val="1800"/>
              <a:buFont typeface="Arial"/>
              <a:buChar char="•"/>
            </a:pPr>
            <a:r>
              <a:rPr b="0" i="0" lang="en-GB" sz="1800" u="none" cap="none" strike="noStrike">
                <a:solidFill>
                  <a:srgbClr val="000000"/>
                </a:solidFill>
                <a:latin typeface="Arial"/>
                <a:ea typeface="Arial"/>
                <a:cs typeface="Arial"/>
                <a:sym typeface="Arial"/>
              </a:rPr>
              <a:t>Indifferent = 0</a:t>
            </a:r>
            <a:endParaRPr b="0" i="0" sz="1800" u="none" cap="none" strike="noStrike">
              <a:solidFill>
                <a:srgbClr val="000000"/>
              </a:solidFill>
              <a:latin typeface="Arial"/>
              <a:ea typeface="Arial"/>
              <a:cs typeface="Arial"/>
              <a:sym typeface="Arial"/>
            </a:endParaRPr>
          </a:p>
        </p:txBody>
      </p:sp>
      <p:sp>
        <p:nvSpPr>
          <p:cNvPr id="174" name="Google Shape;174;p4"/>
          <p:cNvSpPr txBox="1"/>
          <p:nvPr/>
        </p:nvSpPr>
        <p:spPr>
          <a:xfrm>
            <a:off x="628651" y="273845"/>
            <a:ext cx="7886700" cy="738225"/>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GB" sz="3200" u="none" cap="none" strike="noStrike">
                <a:solidFill>
                  <a:srgbClr val="000000"/>
                </a:solidFill>
                <a:latin typeface="Arial"/>
                <a:ea typeface="Arial"/>
                <a:cs typeface="Arial"/>
                <a:sym typeface="Arial"/>
                <a:extLst>
                  <a:ext uri="http://customooxmlschemas.google.com/">
                    <go:slidesCustomData xmlns:go="http://customooxmlschemas.google.com/" textRoundtripDataId="4"/>
                  </a:ext>
                </a:extLst>
              </a:rPr>
              <a:t>Practicalities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3" name="Shape 533"/>
        <p:cNvGrpSpPr/>
        <p:nvPr/>
      </p:nvGrpSpPr>
      <p:grpSpPr>
        <a:xfrm>
          <a:off x="0" y="0"/>
          <a:ext cx="0" cy="0"/>
          <a:chOff x="0" y="0"/>
          <a:chExt cx="0" cy="0"/>
        </a:xfrm>
      </p:grpSpPr>
      <p:sp>
        <p:nvSpPr>
          <p:cNvPr id="534" name="Google Shape;534;p37"/>
          <p:cNvSpPr txBox="1"/>
          <p:nvPr/>
        </p:nvSpPr>
        <p:spPr>
          <a:xfrm>
            <a:off x="628650" y="1498403"/>
            <a:ext cx="7886700" cy="2962766"/>
          </a:xfrm>
          <a:prstGeom prst="rect">
            <a:avLst/>
          </a:prstGeom>
          <a:noFill/>
          <a:ln>
            <a:noFill/>
          </a:ln>
        </p:spPr>
        <p:txBody>
          <a:bodyPr anchorCtr="0" anchor="t" bIns="34275" lIns="68550" spcFirstLastPara="1" rIns="68550" wrap="square" tIns="34275">
            <a:noAutofit/>
          </a:bodyPr>
          <a:lstStyle/>
          <a:p>
            <a:pPr indent="-171450" lvl="0" marL="28575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5" name="Google Shape;535;p37"/>
          <p:cNvSpPr txBox="1"/>
          <p:nvPr/>
        </p:nvSpPr>
        <p:spPr>
          <a:xfrm>
            <a:off x="628651" y="273845"/>
            <a:ext cx="7886700" cy="738225"/>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GB" sz="3200" u="none" cap="none" strike="noStrike">
                <a:solidFill>
                  <a:srgbClr val="000000"/>
                </a:solidFill>
                <a:latin typeface="Arial"/>
                <a:ea typeface="Arial"/>
                <a:cs typeface="Arial"/>
                <a:sym typeface="Arial"/>
              </a:rPr>
              <a:t>Existing standards - Fiware</a:t>
            </a:r>
            <a:endParaRPr/>
          </a:p>
        </p:txBody>
      </p:sp>
      <p:sp>
        <p:nvSpPr>
          <p:cNvPr id="536" name="Google Shape;536;p37"/>
          <p:cNvSpPr txBox="1"/>
          <p:nvPr/>
        </p:nvSpPr>
        <p:spPr>
          <a:xfrm>
            <a:off x="628650" y="1619039"/>
            <a:ext cx="3964452" cy="3263400"/>
          </a:xfrm>
          <a:prstGeom prst="rect">
            <a:avLst/>
          </a:prstGeom>
          <a:noFill/>
          <a:ln>
            <a:noFill/>
          </a:ln>
        </p:spPr>
        <p:txBody>
          <a:bodyPr anchorCtr="0" anchor="t" bIns="34275" lIns="68550" spcFirstLastPara="1" rIns="68550" wrap="square" tIns="34275">
            <a:noAutofit/>
          </a:bodyPr>
          <a:lstStyle/>
          <a:p>
            <a:pPr indent="-285750" lvl="0" marL="285750" marR="0" rtl="0" algn="l">
              <a:lnSpc>
                <a:spcPct val="100000"/>
              </a:lnSpc>
              <a:spcBef>
                <a:spcPts val="0"/>
              </a:spcBef>
              <a:spcAft>
                <a:spcPts val="0"/>
              </a:spcAft>
              <a:buClr>
                <a:srgbClr val="000000"/>
              </a:buClr>
              <a:buSzPts val="1800"/>
              <a:buFont typeface="Arial"/>
              <a:buChar char="•"/>
            </a:pPr>
            <a:r>
              <a:rPr b="0" i="0" lang="en-GB" sz="1800" u="none" cap="none" strike="noStrike">
                <a:solidFill>
                  <a:srgbClr val="000000"/>
                </a:solidFill>
                <a:latin typeface="Arial"/>
                <a:ea typeface="Arial"/>
                <a:cs typeface="Arial"/>
                <a:sym typeface="Arial"/>
              </a:rPr>
              <a:t>Smart solution platform, </a:t>
            </a:r>
            <a:endParaRPr/>
          </a:p>
          <a:p>
            <a:pPr indent="-285750" lvl="0" marL="285750" marR="0" rtl="0" algn="l">
              <a:lnSpc>
                <a:spcPct val="100000"/>
              </a:lnSpc>
              <a:spcBef>
                <a:spcPts val="0"/>
              </a:spcBef>
              <a:spcAft>
                <a:spcPts val="0"/>
              </a:spcAft>
              <a:buClr>
                <a:srgbClr val="000000"/>
              </a:buClr>
              <a:buSzPts val="1800"/>
              <a:buFont typeface="Arial"/>
              <a:buChar char="•"/>
            </a:pPr>
            <a:r>
              <a:rPr b="0" i="0" lang="en-GB" sz="1800" u="none" cap="none" strike="noStrike">
                <a:solidFill>
                  <a:srgbClr val="000000"/>
                </a:solidFill>
                <a:latin typeface="Arial"/>
                <a:ea typeface="Arial"/>
                <a:cs typeface="Arial"/>
                <a:sym typeface="Arial"/>
              </a:rPr>
              <a:t>Funded by the EC as a major flagship PPP</a:t>
            </a:r>
            <a:endParaRPr/>
          </a:p>
          <a:p>
            <a:pPr indent="-285750" lvl="0" marL="285750" marR="0" rtl="0" algn="l">
              <a:lnSpc>
                <a:spcPct val="100000"/>
              </a:lnSpc>
              <a:spcBef>
                <a:spcPts val="0"/>
              </a:spcBef>
              <a:spcAft>
                <a:spcPts val="0"/>
              </a:spcAft>
              <a:buClr>
                <a:srgbClr val="000000"/>
              </a:buClr>
              <a:buSzPts val="1800"/>
              <a:buFont typeface="Arial"/>
              <a:buChar char="•"/>
            </a:pPr>
            <a:r>
              <a:rPr b="0" i="0" lang="en-GB" sz="1800" u="none" cap="none" strike="noStrike">
                <a:solidFill>
                  <a:srgbClr val="000000"/>
                </a:solidFill>
                <a:latin typeface="Arial"/>
                <a:ea typeface="Arial"/>
                <a:cs typeface="Arial"/>
                <a:sym typeface="Arial"/>
              </a:rPr>
              <a:t>Supports SMEs and developers in creating the next generation of internet services, as the main ecosystem for Smart City initiatives for cross-domain data exchange/cooperation and for the NGI initiative. (bron: </a:t>
            </a:r>
            <a:r>
              <a:rPr b="0" i="0" lang="en-GB" sz="1800" u="sng" cap="none" strike="noStrike">
                <a:solidFill>
                  <a:srgbClr val="000000"/>
                </a:solidFill>
                <a:latin typeface="Arial"/>
                <a:ea typeface="Arial"/>
                <a:cs typeface="Arial"/>
                <a:sym typeface="Arial"/>
                <a:hlinkClick r:id="rId3">
                  <a:extLst>
                    <a:ext uri="{A12FA001-AC4F-418D-AE19-62706E023703}">
                      <ahyp:hlinkClr val="tx"/>
                    </a:ext>
                  </a:extLst>
                </a:hlinkClick>
              </a:rPr>
              <a:t>https://www.fiware4water.eu/</a:t>
            </a:r>
            <a:r>
              <a:rPr b="0" i="0" lang="en-GB" sz="1800" u="none" cap="none" strike="noStrike">
                <a:solidFill>
                  <a:srgbClr val="000000"/>
                </a:solidFill>
                <a:latin typeface="Arial"/>
                <a:ea typeface="Arial"/>
                <a:cs typeface="Arial"/>
                <a:sym typeface="Arial"/>
              </a:rPr>
              <a:t>) </a:t>
            </a:r>
            <a:endParaRPr b="0" i="0" sz="1800" u="none" cap="none" strike="noStrike">
              <a:solidFill>
                <a:srgbClr val="000000"/>
              </a:solidFill>
              <a:latin typeface="Arial"/>
              <a:ea typeface="Arial"/>
              <a:cs typeface="Arial"/>
              <a:sym typeface="Arial"/>
            </a:endParaRPr>
          </a:p>
        </p:txBody>
      </p:sp>
      <p:pic>
        <p:nvPicPr>
          <p:cNvPr id="537" name="Google Shape;537;p37"/>
          <p:cNvPicPr preferRelativeResize="0"/>
          <p:nvPr/>
        </p:nvPicPr>
        <p:blipFill rotWithShape="1">
          <a:blip r:embed="rId4">
            <a:alphaModFix/>
          </a:blip>
          <a:srcRect b="0" l="0" r="0" t="0"/>
          <a:stretch/>
        </p:blipFill>
        <p:spPr>
          <a:xfrm>
            <a:off x="4877105" y="963460"/>
            <a:ext cx="468618" cy="468618"/>
          </a:xfrm>
          <a:prstGeom prst="rect">
            <a:avLst/>
          </a:prstGeom>
          <a:noFill/>
          <a:ln>
            <a:noFill/>
          </a:ln>
        </p:spPr>
      </p:pic>
      <p:pic>
        <p:nvPicPr>
          <p:cNvPr id="538" name="Google Shape;538;p37"/>
          <p:cNvPicPr preferRelativeResize="0"/>
          <p:nvPr/>
        </p:nvPicPr>
        <p:blipFill rotWithShape="1">
          <a:blip r:embed="rId5">
            <a:alphaModFix/>
          </a:blip>
          <a:srcRect b="0" l="0" r="0" t="0"/>
          <a:stretch/>
        </p:blipFill>
        <p:spPr>
          <a:xfrm>
            <a:off x="628650" y="963460"/>
            <a:ext cx="503787" cy="503787"/>
          </a:xfrm>
          <a:prstGeom prst="rect">
            <a:avLst/>
          </a:prstGeom>
          <a:noFill/>
          <a:ln>
            <a:noFill/>
          </a:ln>
        </p:spPr>
      </p:pic>
      <p:sp>
        <p:nvSpPr>
          <p:cNvPr id="539" name="Google Shape;539;p37"/>
          <p:cNvSpPr txBox="1"/>
          <p:nvPr/>
        </p:nvSpPr>
        <p:spPr>
          <a:xfrm>
            <a:off x="1149028" y="1043226"/>
            <a:ext cx="1404258" cy="359997"/>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1" lang="en-GB" sz="1800" u="none" cap="none" strike="noStrike">
                <a:solidFill>
                  <a:srgbClr val="000000"/>
                </a:solidFill>
                <a:latin typeface="Arial"/>
                <a:ea typeface="Arial"/>
                <a:cs typeface="Arial"/>
                <a:sym typeface="Arial"/>
              </a:rPr>
              <a:t>Description</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540" name="Google Shape;540;p37"/>
          <p:cNvSpPr txBox="1"/>
          <p:nvPr/>
        </p:nvSpPr>
        <p:spPr>
          <a:xfrm>
            <a:off x="5395125" y="986614"/>
            <a:ext cx="2609391" cy="359997"/>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1" lang="en-GB" sz="1800" u="none" cap="none" strike="noStrike">
                <a:solidFill>
                  <a:srgbClr val="000000"/>
                </a:solidFill>
                <a:latin typeface="Arial"/>
                <a:ea typeface="Arial"/>
                <a:cs typeface="Arial"/>
                <a:sym typeface="Arial"/>
              </a:rPr>
              <a:t>Relevance for this project</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541" name="Google Shape;541;p37"/>
          <p:cNvSpPr txBox="1"/>
          <p:nvPr/>
        </p:nvSpPr>
        <p:spPr>
          <a:xfrm>
            <a:off x="4825511" y="3115993"/>
            <a:ext cx="3964452" cy="1766445"/>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GB" sz="1800" u="none" cap="none" strike="noStrike">
                <a:solidFill>
                  <a:srgbClr val="000000"/>
                </a:solidFill>
                <a:latin typeface="Arial"/>
                <a:ea typeface="Arial"/>
                <a:cs typeface="Arial"/>
                <a:sym typeface="Arial"/>
              </a:rPr>
              <a:t>Fiware4Water</a:t>
            </a:r>
            <a:endParaRPr/>
          </a:p>
          <a:p>
            <a:pPr indent="-285750" lvl="2" marL="285750" marR="0" rtl="0" algn="l">
              <a:lnSpc>
                <a:spcPct val="100000"/>
              </a:lnSpc>
              <a:spcBef>
                <a:spcPts val="0"/>
              </a:spcBef>
              <a:spcAft>
                <a:spcPts val="0"/>
              </a:spcAft>
              <a:buClr>
                <a:srgbClr val="000000"/>
              </a:buClr>
              <a:buSzPts val="1800"/>
              <a:buFont typeface="Arial"/>
              <a:buChar char="•"/>
            </a:pPr>
            <a:r>
              <a:rPr b="0" i="0" lang="en-GB" sz="1800" u="none" cap="none" strike="noStrike">
                <a:solidFill>
                  <a:srgbClr val="000000"/>
                </a:solidFill>
                <a:latin typeface="Arial"/>
                <a:ea typeface="Arial"/>
                <a:cs typeface="Arial"/>
                <a:sym typeface="Arial"/>
              </a:rPr>
              <a:t>Link the water sector to FIWARE</a:t>
            </a:r>
            <a:endParaRPr/>
          </a:p>
          <a:p>
            <a:pPr indent="-285750" lvl="2" marL="285750" marR="0" rtl="0" algn="l">
              <a:lnSpc>
                <a:spcPct val="100000"/>
              </a:lnSpc>
              <a:spcBef>
                <a:spcPts val="0"/>
              </a:spcBef>
              <a:spcAft>
                <a:spcPts val="0"/>
              </a:spcAft>
              <a:buClr>
                <a:srgbClr val="000000"/>
              </a:buClr>
              <a:buSzPts val="1800"/>
              <a:buFont typeface="Arial"/>
              <a:buChar char="•"/>
            </a:pPr>
            <a:r>
              <a:rPr b="0" i="0" lang="en-GB" sz="1800" u="none" cap="none" strike="noStrike">
                <a:solidFill>
                  <a:srgbClr val="000000"/>
                </a:solidFill>
                <a:latin typeface="Arial"/>
                <a:ea typeface="Arial"/>
                <a:cs typeface="Arial"/>
                <a:sym typeface="Arial"/>
              </a:rPr>
              <a:t>Interoperable and standardised interfaces</a:t>
            </a:r>
            <a:endParaRPr/>
          </a:p>
          <a:p>
            <a:pPr indent="-285750" lvl="2" marL="285750" marR="0" rtl="0" algn="l">
              <a:lnSpc>
                <a:spcPct val="100000"/>
              </a:lnSpc>
              <a:spcBef>
                <a:spcPts val="0"/>
              </a:spcBef>
              <a:spcAft>
                <a:spcPts val="0"/>
              </a:spcAft>
              <a:buClr>
                <a:srgbClr val="000000"/>
              </a:buClr>
              <a:buSzPts val="1800"/>
              <a:buFont typeface="Arial"/>
              <a:buChar char="•"/>
            </a:pPr>
            <a:r>
              <a:rPr b="0" i="0" lang="en-GB" sz="1800" u="none" cap="none" strike="noStrike">
                <a:solidFill>
                  <a:srgbClr val="000000"/>
                </a:solidFill>
                <a:latin typeface="Arial"/>
                <a:ea typeface="Arial"/>
                <a:cs typeface="Arial"/>
                <a:sym typeface="Arial"/>
              </a:rPr>
              <a:t>Both for water sector end-users and solution providers</a:t>
            </a:r>
            <a:endParaRPr b="0" i="0" sz="1800" u="none" cap="none" strike="noStrike">
              <a:solidFill>
                <a:srgbClr val="000000"/>
              </a:solidFill>
              <a:latin typeface="Arial"/>
              <a:ea typeface="Arial"/>
              <a:cs typeface="Arial"/>
              <a:sym typeface="Arial"/>
            </a:endParaRPr>
          </a:p>
        </p:txBody>
      </p:sp>
      <p:pic>
        <p:nvPicPr>
          <p:cNvPr id="542" name="Google Shape;542;p37"/>
          <p:cNvPicPr preferRelativeResize="0"/>
          <p:nvPr/>
        </p:nvPicPr>
        <p:blipFill rotWithShape="1">
          <a:blip r:embed="rId6">
            <a:alphaModFix/>
          </a:blip>
          <a:srcRect b="0" l="0" r="0" t="0"/>
          <a:stretch/>
        </p:blipFill>
        <p:spPr>
          <a:xfrm>
            <a:off x="5344697" y="1527259"/>
            <a:ext cx="2870835" cy="146698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38"/>
          <p:cNvSpPr txBox="1"/>
          <p:nvPr/>
        </p:nvSpPr>
        <p:spPr>
          <a:xfrm>
            <a:off x="628650" y="1197769"/>
            <a:ext cx="7886700" cy="3263400"/>
          </a:xfrm>
          <a:prstGeom prst="rect">
            <a:avLst/>
          </a:prstGeom>
          <a:noFill/>
          <a:ln>
            <a:noFill/>
          </a:ln>
        </p:spPr>
        <p:txBody>
          <a:bodyPr anchorCtr="0" anchor="t" bIns="34275" lIns="68550" spcFirstLastPara="1" rIns="68550" wrap="square" tIns="34275">
            <a:noAutofit/>
          </a:bodyPr>
          <a:lstStyle/>
          <a:p>
            <a:pPr indent="-171450" lvl="0" marL="28575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48" name="Google Shape;548;p38"/>
          <p:cNvSpPr txBox="1"/>
          <p:nvPr/>
        </p:nvSpPr>
        <p:spPr>
          <a:xfrm>
            <a:off x="628651" y="273845"/>
            <a:ext cx="7886700" cy="738225"/>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GB" sz="3200" u="none" cap="none" strike="noStrike">
                <a:solidFill>
                  <a:srgbClr val="000000"/>
                </a:solidFill>
                <a:latin typeface="Arial"/>
                <a:ea typeface="Arial"/>
                <a:cs typeface="Arial"/>
                <a:sym typeface="Arial"/>
              </a:rPr>
              <a:t>Existing standards – OPEN DEI</a:t>
            </a:r>
            <a:endParaRPr/>
          </a:p>
        </p:txBody>
      </p:sp>
      <p:sp>
        <p:nvSpPr>
          <p:cNvPr id="549" name="Google Shape;549;p38"/>
          <p:cNvSpPr txBox="1"/>
          <p:nvPr/>
        </p:nvSpPr>
        <p:spPr>
          <a:xfrm>
            <a:off x="781049" y="3847184"/>
            <a:ext cx="7886700" cy="3263400"/>
          </a:xfrm>
          <a:prstGeom prst="rect">
            <a:avLst/>
          </a:prstGeom>
          <a:noFill/>
          <a:ln>
            <a:noFill/>
          </a:ln>
        </p:spPr>
        <p:txBody>
          <a:bodyPr anchorCtr="0" anchor="t" bIns="34275" lIns="68550" spcFirstLastPara="1" rIns="68550" wrap="square" tIns="34275">
            <a:noAutofit/>
          </a:bodyPr>
          <a:lstStyle/>
          <a:p>
            <a:pPr indent="-171450" lvl="0" marL="28575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50" name="Google Shape;550;p38"/>
          <p:cNvSpPr txBox="1"/>
          <p:nvPr/>
        </p:nvSpPr>
        <p:spPr>
          <a:xfrm>
            <a:off x="628650" y="1619039"/>
            <a:ext cx="3964452" cy="3263400"/>
          </a:xfrm>
          <a:prstGeom prst="rect">
            <a:avLst/>
          </a:prstGeom>
          <a:noFill/>
          <a:ln>
            <a:noFill/>
          </a:ln>
        </p:spPr>
        <p:txBody>
          <a:bodyPr anchorCtr="0" anchor="t" bIns="34275" lIns="68550" spcFirstLastPara="1" rIns="68550" wrap="square" tIns="34275">
            <a:noAutofit/>
          </a:bodyPr>
          <a:lstStyle/>
          <a:p>
            <a:pPr indent="-285750" lvl="0" marL="285750" marR="0" rtl="0" algn="l">
              <a:lnSpc>
                <a:spcPct val="100000"/>
              </a:lnSpc>
              <a:spcBef>
                <a:spcPts val="0"/>
              </a:spcBef>
              <a:spcAft>
                <a:spcPts val="0"/>
              </a:spcAft>
              <a:buClr>
                <a:srgbClr val="000000"/>
              </a:buClr>
              <a:buSzPts val="1800"/>
              <a:buFont typeface="Arial"/>
              <a:buChar char="•"/>
            </a:pPr>
            <a:r>
              <a:rPr b="0" i="0" lang="en-GB" sz="1800" u="none" cap="none" strike="noStrike">
                <a:solidFill>
                  <a:srgbClr val="000000"/>
                </a:solidFill>
                <a:latin typeface="Arial"/>
                <a:ea typeface="Arial"/>
                <a:cs typeface="Arial"/>
                <a:sym typeface="Arial"/>
              </a:rPr>
              <a:t>Focuses on “Platforms and Pilots” to support the implementation of next generation digital platforms in four basic industrial domains: manufacturing, agriculture, energy and healthcare</a:t>
            </a:r>
            <a:endParaRPr/>
          </a:p>
          <a:p>
            <a:pPr indent="-171450" lvl="2" marL="28575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en-GB" sz="1800" u="none" cap="none" strike="noStrike">
                <a:solidFill>
                  <a:srgbClr val="000000"/>
                </a:solidFill>
                <a:latin typeface="Arial"/>
                <a:ea typeface="Arial"/>
                <a:cs typeface="Arial"/>
                <a:sym typeface="Arial"/>
              </a:rPr>
              <a:t>Part of the Horizon 2020 programme</a:t>
            </a:r>
            <a:endParaRPr/>
          </a:p>
        </p:txBody>
      </p:sp>
      <p:pic>
        <p:nvPicPr>
          <p:cNvPr id="551" name="Google Shape;551;p38"/>
          <p:cNvPicPr preferRelativeResize="0"/>
          <p:nvPr/>
        </p:nvPicPr>
        <p:blipFill rotWithShape="1">
          <a:blip r:embed="rId3">
            <a:alphaModFix/>
          </a:blip>
          <a:srcRect b="0" l="0" r="0" t="0"/>
          <a:stretch/>
        </p:blipFill>
        <p:spPr>
          <a:xfrm>
            <a:off x="4877105" y="963460"/>
            <a:ext cx="468618" cy="468618"/>
          </a:xfrm>
          <a:prstGeom prst="rect">
            <a:avLst/>
          </a:prstGeom>
          <a:noFill/>
          <a:ln>
            <a:noFill/>
          </a:ln>
        </p:spPr>
      </p:pic>
      <p:pic>
        <p:nvPicPr>
          <p:cNvPr id="552" name="Google Shape;552;p38"/>
          <p:cNvPicPr preferRelativeResize="0"/>
          <p:nvPr/>
        </p:nvPicPr>
        <p:blipFill rotWithShape="1">
          <a:blip r:embed="rId4">
            <a:alphaModFix/>
          </a:blip>
          <a:srcRect b="0" l="0" r="0" t="0"/>
          <a:stretch/>
        </p:blipFill>
        <p:spPr>
          <a:xfrm>
            <a:off x="628650" y="963460"/>
            <a:ext cx="503787" cy="503787"/>
          </a:xfrm>
          <a:prstGeom prst="rect">
            <a:avLst/>
          </a:prstGeom>
          <a:noFill/>
          <a:ln>
            <a:noFill/>
          </a:ln>
        </p:spPr>
      </p:pic>
      <p:sp>
        <p:nvSpPr>
          <p:cNvPr id="553" name="Google Shape;553;p38"/>
          <p:cNvSpPr txBox="1"/>
          <p:nvPr/>
        </p:nvSpPr>
        <p:spPr>
          <a:xfrm>
            <a:off x="1149028" y="1043226"/>
            <a:ext cx="1404258" cy="359997"/>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1" lang="en-GB" sz="1800" u="none" cap="none" strike="noStrike">
                <a:solidFill>
                  <a:srgbClr val="000000"/>
                </a:solidFill>
                <a:latin typeface="Arial"/>
                <a:ea typeface="Arial"/>
                <a:cs typeface="Arial"/>
                <a:sym typeface="Arial"/>
              </a:rPr>
              <a:t>Description</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554" name="Google Shape;554;p38"/>
          <p:cNvSpPr txBox="1"/>
          <p:nvPr/>
        </p:nvSpPr>
        <p:spPr>
          <a:xfrm>
            <a:off x="5395125" y="986614"/>
            <a:ext cx="2609391" cy="359997"/>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1" lang="en-GB" sz="1800" u="none" cap="none" strike="noStrike">
                <a:solidFill>
                  <a:srgbClr val="000000"/>
                </a:solidFill>
                <a:latin typeface="Arial"/>
                <a:ea typeface="Arial"/>
                <a:cs typeface="Arial"/>
                <a:sym typeface="Arial"/>
              </a:rPr>
              <a:t>Relevance for this project</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555" name="Google Shape;555;p38"/>
          <p:cNvSpPr txBox="1"/>
          <p:nvPr/>
        </p:nvSpPr>
        <p:spPr>
          <a:xfrm>
            <a:off x="4745501" y="1610736"/>
            <a:ext cx="3964452" cy="32634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0" i="0" lang="en-GB" sz="1800" u="none" cap="none" strike="noStrike">
                <a:solidFill>
                  <a:srgbClr val="000000"/>
                </a:solidFill>
                <a:latin typeface="Arial"/>
                <a:ea typeface="Arial"/>
                <a:cs typeface="Arial"/>
                <a:sym typeface="Arial"/>
              </a:rPr>
              <a:t>Different focus areas from Open DEI that could useful for this project:</a:t>
            </a:r>
            <a:br>
              <a:rPr b="0" i="0" lang="en-GB" sz="1800" u="none" cap="none" strike="noStrike">
                <a:solidFill>
                  <a:srgbClr val="000000"/>
                </a:solidFill>
                <a:latin typeface="Arial"/>
                <a:ea typeface="Arial"/>
                <a:cs typeface="Arial"/>
                <a:sym typeface="Arial"/>
              </a:rPr>
            </a:b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en-GB" sz="1800" u="none" cap="none" strike="noStrike">
                <a:solidFill>
                  <a:srgbClr val="000000"/>
                </a:solidFill>
                <a:latin typeface="Arial"/>
                <a:ea typeface="Arial"/>
                <a:cs typeface="Arial"/>
                <a:sym typeface="Arial"/>
              </a:rPr>
              <a:t>Platform building</a:t>
            </a:r>
            <a:endParaRPr/>
          </a:p>
          <a:p>
            <a:pPr indent="-285750" lvl="0" marL="285750" marR="0" rtl="0" algn="l">
              <a:lnSpc>
                <a:spcPct val="100000"/>
              </a:lnSpc>
              <a:spcBef>
                <a:spcPts val="0"/>
              </a:spcBef>
              <a:spcAft>
                <a:spcPts val="0"/>
              </a:spcAft>
              <a:buClr>
                <a:srgbClr val="000000"/>
              </a:buClr>
              <a:buSzPts val="1800"/>
              <a:buFont typeface="Arial"/>
              <a:buChar char="•"/>
            </a:pPr>
            <a:r>
              <a:rPr b="0" i="0" lang="en-GB" sz="1800" u="none" cap="none" strike="noStrike">
                <a:solidFill>
                  <a:srgbClr val="000000"/>
                </a:solidFill>
                <a:latin typeface="Arial"/>
                <a:ea typeface="Arial"/>
                <a:cs typeface="Arial"/>
                <a:sym typeface="Arial"/>
              </a:rPr>
              <a:t>Data ecosystem building</a:t>
            </a:r>
            <a:endParaRPr/>
          </a:p>
          <a:p>
            <a:pPr indent="-285750" lvl="0" marL="285750" marR="0" rtl="0" algn="l">
              <a:lnSpc>
                <a:spcPct val="100000"/>
              </a:lnSpc>
              <a:spcBef>
                <a:spcPts val="0"/>
              </a:spcBef>
              <a:spcAft>
                <a:spcPts val="0"/>
              </a:spcAft>
              <a:buClr>
                <a:srgbClr val="000000"/>
              </a:buClr>
              <a:buSzPts val="1800"/>
              <a:buFont typeface="Arial"/>
              <a:buChar char="•"/>
            </a:pPr>
            <a:r>
              <a:rPr b="0" i="0" lang="en-GB" sz="1800" u="none" cap="none" strike="noStrike">
                <a:solidFill>
                  <a:srgbClr val="000000"/>
                </a:solidFill>
                <a:latin typeface="Arial"/>
                <a:ea typeface="Arial"/>
                <a:cs typeface="Arial"/>
                <a:sym typeface="Arial"/>
              </a:rPr>
              <a:t>Large scale piloting</a:t>
            </a:r>
            <a:endParaRPr/>
          </a:p>
          <a:p>
            <a:pPr indent="-285750" lvl="0" marL="285750" marR="0" rtl="0" algn="l">
              <a:lnSpc>
                <a:spcPct val="100000"/>
              </a:lnSpc>
              <a:spcBef>
                <a:spcPts val="0"/>
              </a:spcBef>
              <a:spcAft>
                <a:spcPts val="0"/>
              </a:spcAft>
              <a:buClr>
                <a:srgbClr val="000000"/>
              </a:buClr>
              <a:buSzPts val="1800"/>
              <a:buFont typeface="Arial"/>
              <a:buChar char="•"/>
            </a:pPr>
            <a:r>
              <a:rPr b="0" i="0" lang="en-GB" sz="1800" u="none" cap="none" strike="noStrike">
                <a:solidFill>
                  <a:srgbClr val="000000"/>
                </a:solidFill>
                <a:latin typeface="Arial"/>
                <a:ea typeface="Arial"/>
                <a:cs typeface="Arial"/>
                <a:sym typeface="Arial"/>
              </a:rPr>
              <a:t>Standardisation</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39"/>
          <p:cNvSpPr txBox="1"/>
          <p:nvPr/>
        </p:nvSpPr>
        <p:spPr>
          <a:xfrm>
            <a:off x="628650" y="1498403"/>
            <a:ext cx="7886700" cy="2962766"/>
          </a:xfrm>
          <a:prstGeom prst="rect">
            <a:avLst/>
          </a:prstGeom>
          <a:noFill/>
          <a:ln>
            <a:noFill/>
          </a:ln>
        </p:spPr>
        <p:txBody>
          <a:bodyPr anchorCtr="0" anchor="t" bIns="34275" lIns="68550" spcFirstLastPara="1" rIns="68550" wrap="square" tIns="34275">
            <a:noAutofit/>
          </a:bodyPr>
          <a:lstStyle/>
          <a:p>
            <a:pPr indent="-171450" lvl="0" marL="28575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61" name="Google Shape;561;p39"/>
          <p:cNvSpPr txBox="1"/>
          <p:nvPr/>
        </p:nvSpPr>
        <p:spPr>
          <a:xfrm>
            <a:off x="628651" y="273846"/>
            <a:ext cx="7886700" cy="590868"/>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GB" sz="3200" u="none" cap="none" strike="noStrike">
                <a:solidFill>
                  <a:srgbClr val="000000"/>
                </a:solidFill>
                <a:latin typeface="Arial"/>
                <a:ea typeface="Arial"/>
                <a:cs typeface="Arial"/>
                <a:sym typeface="Arial"/>
              </a:rPr>
              <a:t>Use case – Saint-Quentin </a:t>
            </a:r>
            <a:endParaRPr/>
          </a:p>
        </p:txBody>
      </p:sp>
      <p:sp>
        <p:nvSpPr>
          <p:cNvPr id="562" name="Google Shape;562;p39"/>
          <p:cNvSpPr txBox="1"/>
          <p:nvPr/>
        </p:nvSpPr>
        <p:spPr>
          <a:xfrm>
            <a:off x="1319851" y="1042177"/>
            <a:ext cx="6888149" cy="359997"/>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1" lang="en-GB" sz="1800" u="none" cap="none" strike="noStrike">
                <a:solidFill>
                  <a:srgbClr val="000000"/>
                </a:solidFill>
                <a:latin typeface="Arial"/>
                <a:ea typeface="Arial"/>
                <a:cs typeface="Arial"/>
                <a:sym typeface="Arial"/>
              </a:rPr>
              <a:t>Scope</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pic>
        <p:nvPicPr>
          <p:cNvPr id="563" name="Google Shape;563;p39"/>
          <p:cNvPicPr preferRelativeResize="0"/>
          <p:nvPr/>
        </p:nvPicPr>
        <p:blipFill rotWithShape="1">
          <a:blip r:embed="rId3">
            <a:alphaModFix/>
          </a:blip>
          <a:srcRect b="0" l="0" r="0" t="0"/>
          <a:stretch/>
        </p:blipFill>
        <p:spPr>
          <a:xfrm>
            <a:off x="847701" y="1051347"/>
            <a:ext cx="350827" cy="350827"/>
          </a:xfrm>
          <a:prstGeom prst="rect">
            <a:avLst/>
          </a:prstGeom>
          <a:noFill/>
          <a:ln>
            <a:noFill/>
          </a:ln>
        </p:spPr>
      </p:pic>
      <p:sp>
        <p:nvSpPr>
          <p:cNvPr id="564" name="Google Shape;564;p39"/>
          <p:cNvSpPr txBox="1"/>
          <p:nvPr/>
        </p:nvSpPr>
        <p:spPr>
          <a:xfrm>
            <a:off x="781050" y="1547226"/>
            <a:ext cx="6888149" cy="359997"/>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Modernize the management of stadium maintenance operations, especially watering and mowing, through a smart watering solution</a:t>
            </a:r>
            <a:endParaRPr/>
          </a:p>
        </p:txBody>
      </p:sp>
      <p:sp>
        <p:nvSpPr>
          <p:cNvPr id="565" name="Google Shape;565;p39"/>
          <p:cNvSpPr txBox="1"/>
          <p:nvPr/>
        </p:nvSpPr>
        <p:spPr>
          <a:xfrm>
            <a:off x="1319851" y="2214765"/>
            <a:ext cx="6888149" cy="359997"/>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1" lang="en-GB" sz="1800" u="none" cap="none" strike="noStrike">
                <a:solidFill>
                  <a:srgbClr val="000000"/>
                </a:solidFill>
                <a:latin typeface="Arial"/>
                <a:ea typeface="Arial"/>
                <a:cs typeface="Arial"/>
                <a:sym typeface="Arial"/>
              </a:rPr>
              <a:t>Added value</a:t>
            </a:r>
            <a:endParaRPr b="0" i="0" sz="1800" u="none" cap="none" strike="noStrike">
              <a:solidFill>
                <a:srgbClr val="000000"/>
              </a:solidFill>
              <a:latin typeface="Arial"/>
              <a:ea typeface="Arial"/>
              <a:cs typeface="Arial"/>
              <a:sym typeface="Arial"/>
            </a:endParaRPr>
          </a:p>
        </p:txBody>
      </p:sp>
      <p:sp>
        <p:nvSpPr>
          <p:cNvPr id="566" name="Google Shape;566;p39"/>
          <p:cNvSpPr txBox="1"/>
          <p:nvPr/>
        </p:nvSpPr>
        <p:spPr>
          <a:xfrm>
            <a:off x="847701" y="2761649"/>
            <a:ext cx="6888149" cy="73422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FIWARE was a crucial element to achieve a sustainable smart watering solution, it allowed to fulfil 3 technical conditions simultaneously:</a:t>
            </a:r>
            <a:br>
              <a:rPr b="0" i="0" lang="en-GB"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Define a watering strategy based on the real water needs of the grass</a:t>
            </a:r>
            <a:endParaRPr/>
          </a:p>
          <a:p>
            <a:pPr indent="-285750" lvl="0" marL="28575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Gather additional information in order to identify the appropriate watering</a:t>
            </a:r>
            <a:endParaRPr/>
          </a:p>
          <a:p>
            <a:pPr indent="-285750" lvl="0" marL="28575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Apply the watering plan remotely and automatically </a:t>
            </a:r>
            <a:endParaRPr/>
          </a:p>
        </p:txBody>
      </p:sp>
      <p:pic>
        <p:nvPicPr>
          <p:cNvPr id="567" name="Google Shape;567;p39"/>
          <p:cNvPicPr preferRelativeResize="0"/>
          <p:nvPr/>
        </p:nvPicPr>
        <p:blipFill rotWithShape="1">
          <a:blip r:embed="rId4">
            <a:alphaModFix/>
          </a:blip>
          <a:srcRect b="0" l="0" r="0" t="0"/>
          <a:stretch/>
        </p:blipFill>
        <p:spPr>
          <a:xfrm>
            <a:off x="847701" y="2190293"/>
            <a:ext cx="364868" cy="36486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40"/>
          <p:cNvSpPr txBox="1"/>
          <p:nvPr/>
        </p:nvSpPr>
        <p:spPr>
          <a:xfrm>
            <a:off x="628651" y="273845"/>
            <a:ext cx="7886700" cy="738225"/>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GB" sz="3200" u="none" cap="none" strike="noStrike">
                <a:solidFill>
                  <a:srgbClr val="000000"/>
                </a:solidFill>
                <a:latin typeface="Arial"/>
                <a:ea typeface="Arial"/>
                <a:cs typeface="Arial"/>
                <a:sym typeface="Arial"/>
              </a:rPr>
              <a:t>Use cases - </a:t>
            </a:r>
            <a:r>
              <a:rPr b="1" i="0" lang="en-GB" sz="2400" u="none" cap="none" strike="noStrike">
                <a:solidFill>
                  <a:srgbClr val="000000"/>
                </a:solidFill>
                <a:latin typeface="Arial"/>
                <a:ea typeface="Arial"/>
                <a:cs typeface="Arial"/>
                <a:sym typeface="Arial"/>
              </a:rPr>
              <a:t>Irrigation for Agriculture</a:t>
            </a:r>
            <a:endParaRPr b="1" i="0" sz="1800" u="none" cap="none" strike="noStrike">
              <a:solidFill>
                <a:srgbClr val="000000"/>
              </a:solidFill>
              <a:latin typeface="Arial"/>
              <a:ea typeface="Arial"/>
              <a:cs typeface="Arial"/>
              <a:sym typeface="Arial"/>
            </a:endParaRPr>
          </a:p>
        </p:txBody>
      </p:sp>
      <p:sp>
        <p:nvSpPr>
          <p:cNvPr id="573" name="Google Shape;573;p40"/>
          <p:cNvSpPr txBox="1"/>
          <p:nvPr/>
        </p:nvSpPr>
        <p:spPr>
          <a:xfrm>
            <a:off x="1319851" y="1042177"/>
            <a:ext cx="6888149" cy="359997"/>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1" lang="en-GB" sz="1800" u="none" cap="none" strike="noStrike">
                <a:solidFill>
                  <a:srgbClr val="000000"/>
                </a:solidFill>
                <a:latin typeface="Arial"/>
                <a:ea typeface="Arial"/>
                <a:cs typeface="Arial"/>
                <a:sym typeface="Arial"/>
              </a:rPr>
              <a:t>Scope</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574" name="Google Shape;574;p40"/>
          <p:cNvSpPr txBox="1"/>
          <p:nvPr/>
        </p:nvSpPr>
        <p:spPr>
          <a:xfrm>
            <a:off x="1319851" y="2140163"/>
            <a:ext cx="6888149" cy="359997"/>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1" lang="en-GB" sz="1800" u="none" cap="none" strike="noStrike">
                <a:solidFill>
                  <a:srgbClr val="000000"/>
                </a:solidFill>
                <a:latin typeface="Arial"/>
                <a:ea typeface="Arial"/>
                <a:cs typeface="Arial"/>
                <a:sym typeface="Arial"/>
              </a:rPr>
              <a:t>What do we want to measure?</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575" name="Google Shape;575;p40"/>
          <p:cNvSpPr txBox="1"/>
          <p:nvPr/>
        </p:nvSpPr>
        <p:spPr>
          <a:xfrm>
            <a:off x="1319851" y="3752303"/>
            <a:ext cx="2460149" cy="359997"/>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1" lang="en-GB" sz="1800" u="none" cap="none" strike="noStrike">
                <a:solidFill>
                  <a:srgbClr val="000000"/>
                </a:solidFill>
                <a:latin typeface="Arial"/>
                <a:ea typeface="Arial"/>
                <a:cs typeface="Arial"/>
                <a:sym typeface="Arial"/>
              </a:rPr>
              <a:t>What data do we need?</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576" name="Google Shape;576;p40"/>
          <p:cNvSpPr txBox="1"/>
          <p:nvPr/>
        </p:nvSpPr>
        <p:spPr>
          <a:xfrm>
            <a:off x="781050" y="1547226"/>
            <a:ext cx="6888149" cy="359997"/>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Optimize the amount of water used for farming</a:t>
            </a:r>
            <a:endParaRPr/>
          </a:p>
        </p:txBody>
      </p:sp>
      <p:sp>
        <p:nvSpPr>
          <p:cNvPr id="577" name="Google Shape;577;p40"/>
          <p:cNvSpPr/>
          <p:nvPr/>
        </p:nvSpPr>
        <p:spPr>
          <a:xfrm>
            <a:off x="781050" y="4199025"/>
            <a:ext cx="699134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Live data from the different sensors mentioned above, adding predictability</a:t>
            </a:r>
            <a:endParaRPr/>
          </a:p>
        </p:txBody>
      </p:sp>
      <p:sp>
        <p:nvSpPr>
          <p:cNvPr id="578" name="Google Shape;578;p40"/>
          <p:cNvSpPr/>
          <p:nvPr/>
        </p:nvSpPr>
        <p:spPr>
          <a:xfrm>
            <a:off x="781050" y="2518503"/>
            <a:ext cx="6928044"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Consumption of water used real time and daily, quality of the water live, temperature, soil moisture, stop/start of the irrigation system, river or underground available water quantity, predictability (weather and amount of water available)</a:t>
            </a:r>
            <a:endParaRPr/>
          </a:p>
        </p:txBody>
      </p:sp>
      <p:pic>
        <p:nvPicPr>
          <p:cNvPr id="579" name="Google Shape;579;p40"/>
          <p:cNvPicPr preferRelativeResize="0"/>
          <p:nvPr/>
        </p:nvPicPr>
        <p:blipFill rotWithShape="1">
          <a:blip r:embed="rId3">
            <a:alphaModFix/>
          </a:blip>
          <a:srcRect b="0" l="0" r="0" t="0"/>
          <a:stretch/>
        </p:blipFill>
        <p:spPr>
          <a:xfrm>
            <a:off x="847701" y="1051347"/>
            <a:ext cx="350827" cy="350827"/>
          </a:xfrm>
          <a:prstGeom prst="rect">
            <a:avLst/>
          </a:prstGeom>
          <a:noFill/>
          <a:ln>
            <a:noFill/>
          </a:ln>
        </p:spPr>
      </p:pic>
      <p:pic>
        <p:nvPicPr>
          <p:cNvPr id="580" name="Google Shape;580;p40"/>
          <p:cNvPicPr preferRelativeResize="0"/>
          <p:nvPr/>
        </p:nvPicPr>
        <p:blipFill rotWithShape="1">
          <a:blip r:embed="rId4">
            <a:alphaModFix/>
          </a:blip>
          <a:srcRect b="0" l="0" r="0" t="0"/>
          <a:stretch/>
        </p:blipFill>
        <p:spPr>
          <a:xfrm>
            <a:off x="805791" y="2077935"/>
            <a:ext cx="422225" cy="422225"/>
          </a:xfrm>
          <a:prstGeom prst="rect">
            <a:avLst/>
          </a:prstGeom>
          <a:noFill/>
          <a:ln>
            <a:noFill/>
          </a:ln>
        </p:spPr>
      </p:pic>
      <p:pic>
        <p:nvPicPr>
          <p:cNvPr id="581" name="Google Shape;581;p40"/>
          <p:cNvPicPr preferRelativeResize="0"/>
          <p:nvPr/>
        </p:nvPicPr>
        <p:blipFill rotWithShape="1">
          <a:blip r:embed="rId5">
            <a:alphaModFix/>
          </a:blip>
          <a:srcRect b="0" l="0" r="0" t="0"/>
          <a:stretch/>
        </p:blipFill>
        <p:spPr>
          <a:xfrm>
            <a:off x="847701" y="3715565"/>
            <a:ext cx="380315" cy="38031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41"/>
          <p:cNvSpPr txBox="1"/>
          <p:nvPr/>
        </p:nvSpPr>
        <p:spPr>
          <a:xfrm>
            <a:off x="628651" y="273845"/>
            <a:ext cx="7886700" cy="738225"/>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GB" sz="3200" u="none" cap="none" strike="noStrike">
                <a:solidFill>
                  <a:srgbClr val="000000"/>
                </a:solidFill>
                <a:latin typeface="Arial"/>
                <a:ea typeface="Arial"/>
                <a:cs typeface="Arial"/>
                <a:sym typeface="Arial"/>
              </a:rPr>
              <a:t>Use cases - </a:t>
            </a:r>
            <a:r>
              <a:rPr b="1" i="0" lang="en-GB" sz="2400" u="none" cap="none" strike="noStrike">
                <a:solidFill>
                  <a:srgbClr val="000000"/>
                </a:solidFill>
                <a:latin typeface="Arial"/>
                <a:ea typeface="Arial"/>
                <a:cs typeface="Arial"/>
                <a:sym typeface="Arial"/>
              </a:rPr>
              <a:t>Water quality: drinkable water</a:t>
            </a:r>
            <a:endParaRPr b="1" i="0" sz="2400" u="none" cap="none" strike="noStrike">
              <a:solidFill>
                <a:srgbClr val="000000"/>
              </a:solidFill>
              <a:latin typeface="Arial"/>
              <a:ea typeface="Arial"/>
              <a:cs typeface="Arial"/>
              <a:sym typeface="Arial"/>
            </a:endParaRPr>
          </a:p>
        </p:txBody>
      </p:sp>
      <p:sp>
        <p:nvSpPr>
          <p:cNvPr id="587" name="Google Shape;587;p41"/>
          <p:cNvSpPr txBox="1"/>
          <p:nvPr/>
        </p:nvSpPr>
        <p:spPr>
          <a:xfrm>
            <a:off x="1319851" y="1042177"/>
            <a:ext cx="6888149" cy="359997"/>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1" lang="en-GB" sz="1800" u="none" cap="none" strike="noStrike">
                <a:solidFill>
                  <a:srgbClr val="000000"/>
                </a:solidFill>
                <a:latin typeface="Arial"/>
                <a:ea typeface="Arial"/>
                <a:cs typeface="Arial"/>
                <a:sym typeface="Arial"/>
              </a:rPr>
              <a:t>Scope</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588" name="Google Shape;588;p41"/>
          <p:cNvSpPr txBox="1"/>
          <p:nvPr/>
        </p:nvSpPr>
        <p:spPr>
          <a:xfrm>
            <a:off x="1319851" y="3752303"/>
            <a:ext cx="2460149" cy="359997"/>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1" lang="en-GB" sz="1800" u="none" cap="none" strike="noStrike">
                <a:solidFill>
                  <a:srgbClr val="000000"/>
                </a:solidFill>
                <a:latin typeface="Arial"/>
                <a:ea typeface="Arial"/>
                <a:cs typeface="Arial"/>
                <a:sym typeface="Arial"/>
              </a:rPr>
              <a:t>What data do we need?</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589" name="Google Shape;589;p41"/>
          <p:cNvSpPr txBox="1"/>
          <p:nvPr/>
        </p:nvSpPr>
        <p:spPr>
          <a:xfrm>
            <a:off x="781050" y="1547226"/>
            <a:ext cx="6888149" cy="359997"/>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Remotely measuring the water quality directly at the source (source or ground water)</a:t>
            </a:r>
            <a:endParaRPr/>
          </a:p>
        </p:txBody>
      </p:sp>
      <p:sp>
        <p:nvSpPr>
          <p:cNvPr id="590" name="Google Shape;590;p41"/>
          <p:cNvSpPr/>
          <p:nvPr/>
        </p:nvSpPr>
        <p:spPr>
          <a:xfrm>
            <a:off x="781050" y="4199025"/>
            <a:ext cx="699134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Live data: </a:t>
            </a:r>
            <a:endParaRPr/>
          </a:p>
          <a:p>
            <a:pPr indent="-285750" lvl="0" marL="28575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PH, chlorate, turbidity temperature, bacteria, amount of water, ect.</a:t>
            </a:r>
            <a:endParaRPr/>
          </a:p>
        </p:txBody>
      </p:sp>
      <p:sp>
        <p:nvSpPr>
          <p:cNvPr id="591" name="Google Shape;591;p41"/>
          <p:cNvSpPr/>
          <p:nvPr/>
        </p:nvSpPr>
        <p:spPr>
          <a:xfrm>
            <a:off x="781050" y="2775449"/>
            <a:ext cx="692804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Water drinkability based on the criteria for each region/country</a:t>
            </a:r>
            <a:endParaRPr/>
          </a:p>
        </p:txBody>
      </p:sp>
      <p:pic>
        <p:nvPicPr>
          <p:cNvPr id="592" name="Google Shape;592;p41"/>
          <p:cNvPicPr preferRelativeResize="0"/>
          <p:nvPr/>
        </p:nvPicPr>
        <p:blipFill rotWithShape="1">
          <a:blip r:embed="rId3">
            <a:alphaModFix/>
          </a:blip>
          <a:srcRect b="0" l="0" r="0" t="0"/>
          <a:stretch/>
        </p:blipFill>
        <p:spPr>
          <a:xfrm>
            <a:off x="847701" y="1051347"/>
            <a:ext cx="350827" cy="350827"/>
          </a:xfrm>
          <a:prstGeom prst="rect">
            <a:avLst/>
          </a:prstGeom>
          <a:noFill/>
          <a:ln>
            <a:noFill/>
          </a:ln>
        </p:spPr>
      </p:pic>
      <p:pic>
        <p:nvPicPr>
          <p:cNvPr id="593" name="Google Shape;593;p41"/>
          <p:cNvPicPr preferRelativeResize="0"/>
          <p:nvPr/>
        </p:nvPicPr>
        <p:blipFill rotWithShape="1">
          <a:blip r:embed="rId4">
            <a:alphaModFix/>
          </a:blip>
          <a:srcRect b="0" l="0" r="0" t="0"/>
          <a:stretch/>
        </p:blipFill>
        <p:spPr>
          <a:xfrm>
            <a:off x="847701" y="3715565"/>
            <a:ext cx="380315" cy="380315"/>
          </a:xfrm>
          <a:prstGeom prst="rect">
            <a:avLst/>
          </a:prstGeom>
          <a:noFill/>
          <a:ln>
            <a:noFill/>
          </a:ln>
        </p:spPr>
      </p:pic>
      <p:sp>
        <p:nvSpPr>
          <p:cNvPr id="594" name="Google Shape;594;p41"/>
          <p:cNvSpPr txBox="1"/>
          <p:nvPr/>
        </p:nvSpPr>
        <p:spPr>
          <a:xfrm>
            <a:off x="1319851" y="2354905"/>
            <a:ext cx="6888149" cy="359997"/>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1" lang="en-GB" sz="1800" u="none" cap="none" strike="noStrike">
                <a:solidFill>
                  <a:srgbClr val="000000"/>
                </a:solidFill>
                <a:latin typeface="Arial"/>
                <a:ea typeface="Arial"/>
                <a:cs typeface="Arial"/>
                <a:sym typeface="Arial"/>
              </a:rPr>
              <a:t>What do we want to measure?</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pic>
        <p:nvPicPr>
          <p:cNvPr id="595" name="Google Shape;595;p41"/>
          <p:cNvPicPr preferRelativeResize="0"/>
          <p:nvPr/>
        </p:nvPicPr>
        <p:blipFill rotWithShape="1">
          <a:blip r:embed="rId5">
            <a:alphaModFix/>
          </a:blip>
          <a:srcRect b="0" l="0" r="0" t="0"/>
          <a:stretch/>
        </p:blipFill>
        <p:spPr>
          <a:xfrm>
            <a:off x="805791" y="2292677"/>
            <a:ext cx="422225" cy="4222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42"/>
          <p:cNvSpPr txBox="1"/>
          <p:nvPr/>
        </p:nvSpPr>
        <p:spPr>
          <a:xfrm>
            <a:off x="1319851" y="1042177"/>
            <a:ext cx="6888149" cy="359997"/>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1" lang="en-GB" sz="1800" u="none" cap="none" strike="noStrike">
                <a:solidFill>
                  <a:srgbClr val="000000"/>
                </a:solidFill>
                <a:latin typeface="Arial"/>
                <a:ea typeface="Arial"/>
                <a:cs typeface="Arial"/>
                <a:sym typeface="Arial"/>
              </a:rPr>
              <a:t>Scope</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601" name="Google Shape;601;p42"/>
          <p:cNvSpPr txBox="1"/>
          <p:nvPr/>
        </p:nvSpPr>
        <p:spPr>
          <a:xfrm>
            <a:off x="1319851" y="3752303"/>
            <a:ext cx="2460149" cy="359997"/>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1" lang="en-GB" sz="1800" u="none" cap="none" strike="noStrike">
                <a:solidFill>
                  <a:srgbClr val="000000"/>
                </a:solidFill>
                <a:latin typeface="Arial"/>
                <a:ea typeface="Arial"/>
                <a:cs typeface="Arial"/>
                <a:sym typeface="Arial"/>
              </a:rPr>
              <a:t>What data do we need?</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602" name="Google Shape;602;p42"/>
          <p:cNvSpPr txBox="1"/>
          <p:nvPr/>
        </p:nvSpPr>
        <p:spPr>
          <a:xfrm>
            <a:off x="781050" y="1547226"/>
            <a:ext cx="6888149" cy="359997"/>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Optimize CAPEX and OPEX on drinkable, waste and hydropower asset systems</a:t>
            </a:r>
            <a:endParaRPr/>
          </a:p>
        </p:txBody>
      </p:sp>
      <p:sp>
        <p:nvSpPr>
          <p:cNvPr id="603" name="Google Shape;603;p42"/>
          <p:cNvSpPr/>
          <p:nvPr/>
        </p:nvSpPr>
        <p:spPr>
          <a:xfrm>
            <a:off x="781050" y="4199025"/>
            <a:ext cx="699134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Opening time of a valve, vibration, noise, …</a:t>
            </a:r>
            <a:endParaRPr/>
          </a:p>
        </p:txBody>
      </p:sp>
      <p:sp>
        <p:nvSpPr>
          <p:cNvPr id="604" name="Google Shape;604;p42"/>
          <p:cNvSpPr/>
          <p:nvPr/>
        </p:nvSpPr>
        <p:spPr>
          <a:xfrm>
            <a:off x="781050" y="2759204"/>
            <a:ext cx="692804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Operational data from specific equipment that can help us to detect anomalies and plan maintenance interventions</a:t>
            </a:r>
            <a:endParaRPr/>
          </a:p>
        </p:txBody>
      </p:sp>
      <p:pic>
        <p:nvPicPr>
          <p:cNvPr id="605" name="Google Shape;605;p42"/>
          <p:cNvPicPr preferRelativeResize="0"/>
          <p:nvPr/>
        </p:nvPicPr>
        <p:blipFill rotWithShape="1">
          <a:blip r:embed="rId3">
            <a:alphaModFix/>
          </a:blip>
          <a:srcRect b="0" l="0" r="0" t="0"/>
          <a:stretch/>
        </p:blipFill>
        <p:spPr>
          <a:xfrm>
            <a:off x="847701" y="1051347"/>
            <a:ext cx="350827" cy="350827"/>
          </a:xfrm>
          <a:prstGeom prst="rect">
            <a:avLst/>
          </a:prstGeom>
          <a:noFill/>
          <a:ln>
            <a:noFill/>
          </a:ln>
        </p:spPr>
      </p:pic>
      <p:pic>
        <p:nvPicPr>
          <p:cNvPr id="606" name="Google Shape;606;p42"/>
          <p:cNvPicPr preferRelativeResize="0"/>
          <p:nvPr/>
        </p:nvPicPr>
        <p:blipFill rotWithShape="1">
          <a:blip r:embed="rId4">
            <a:alphaModFix/>
          </a:blip>
          <a:srcRect b="0" l="0" r="0" t="0"/>
          <a:stretch/>
        </p:blipFill>
        <p:spPr>
          <a:xfrm>
            <a:off x="847701" y="3715565"/>
            <a:ext cx="380315" cy="380315"/>
          </a:xfrm>
          <a:prstGeom prst="rect">
            <a:avLst/>
          </a:prstGeom>
          <a:noFill/>
          <a:ln>
            <a:noFill/>
          </a:ln>
        </p:spPr>
      </p:pic>
      <p:sp>
        <p:nvSpPr>
          <p:cNvPr id="607" name="Google Shape;607;p42"/>
          <p:cNvSpPr txBox="1"/>
          <p:nvPr/>
        </p:nvSpPr>
        <p:spPr>
          <a:xfrm>
            <a:off x="1319851" y="2354905"/>
            <a:ext cx="6888149" cy="359997"/>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1" lang="en-GB" sz="1800" u="none" cap="none" strike="noStrike">
                <a:solidFill>
                  <a:srgbClr val="000000"/>
                </a:solidFill>
                <a:latin typeface="Arial"/>
                <a:ea typeface="Arial"/>
                <a:cs typeface="Arial"/>
                <a:sym typeface="Arial"/>
              </a:rPr>
              <a:t>What do we want to measure?</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pic>
        <p:nvPicPr>
          <p:cNvPr id="608" name="Google Shape;608;p42"/>
          <p:cNvPicPr preferRelativeResize="0"/>
          <p:nvPr/>
        </p:nvPicPr>
        <p:blipFill rotWithShape="1">
          <a:blip r:embed="rId5">
            <a:alphaModFix/>
          </a:blip>
          <a:srcRect b="0" l="0" r="0" t="0"/>
          <a:stretch/>
        </p:blipFill>
        <p:spPr>
          <a:xfrm>
            <a:off x="805791" y="2292677"/>
            <a:ext cx="422225" cy="422225"/>
          </a:xfrm>
          <a:prstGeom prst="rect">
            <a:avLst/>
          </a:prstGeom>
          <a:noFill/>
          <a:ln>
            <a:noFill/>
          </a:ln>
        </p:spPr>
      </p:pic>
      <p:sp>
        <p:nvSpPr>
          <p:cNvPr id="609" name="Google Shape;609;p42"/>
          <p:cNvSpPr txBox="1"/>
          <p:nvPr/>
        </p:nvSpPr>
        <p:spPr>
          <a:xfrm>
            <a:off x="628651" y="273845"/>
            <a:ext cx="7886700" cy="738225"/>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GB" sz="3200" u="none" cap="none" strike="noStrike">
                <a:solidFill>
                  <a:srgbClr val="000000"/>
                </a:solidFill>
                <a:latin typeface="Arial"/>
                <a:ea typeface="Arial"/>
                <a:cs typeface="Arial"/>
                <a:sym typeface="Arial"/>
              </a:rPr>
              <a:t>Use cases - </a:t>
            </a:r>
            <a:r>
              <a:rPr b="1" i="0" lang="en-GB" sz="2400" u="none" cap="none" strike="noStrike">
                <a:solidFill>
                  <a:srgbClr val="000000"/>
                </a:solidFill>
                <a:latin typeface="Arial"/>
                <a:ea typeface="Arial"/>
                <a:cs typeface="Arial"/>
                <a:sym typeface="Arial"/>
              </a:rPr>
              <a:t>Predictive maintenance of water assets</a:t>
            </a:r>
            <a:endParaRPr b="1" i="0" sz="2400" u="none" cap="none"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43"/>
          <p:cNvSpPr txBox="1"/>
          <p:nvPr>
            <p:ph type="title"/>
          </p:nvPr>
        </p:nvSpPr>
        <p:spPr>
          <a:xfrm>
            <a:off x="899594" y="1501902"/>
            <a:ext cx="7772401" cy="2095966"/>
          </a:xfrm>
          <a:prstGeom prst="rect">
            <a:avLst/>
          </a:prstGeom>
          <a:noFill/>
          <a:ln>
            <a:noFill/>
          </a:ln>
        </p:spPr>
        <p:txBody>
          <a:bodyPr anchorCtr="0" anchor="b" bIns="91425" lIns="91425" spcFirstLastPara="1" rIns="91425" wrap="square" tIns="91425">
            <a:noAutofit/>
          </a:bodyPr>
          <a:lstStyle/>
          <a:p>
            <a:pPr indent="0" lvl="0" marL="0" rtl="0" algn="r">
              <a:lnSpc>
                <a:spcPct val="102702"/>
              </a:lnSpc>
              <a:spcBef>
                <a:spcPts val="0"/>
              </a:spcBef>
              <a:spcAft>
                <a:spcPts val="0"/>
              </a:spcAft>
              <a:buSzPts val="3700"/>
              <a:buNone/>
            </a:pPr>
            <a:r>
              <a:rPr b="1" lang="en-GB">
                <a:solidFill>
                  <a:srgbClr val="4C4C4C"/>
                </a:solidFill>
              </a:rPr>
              <a:t>Brainstorm exercises</a:t>
            </a:r>
            <a:endParaRPr>
              <a:solidFill>
                <a:srgbClr val="4C4C4C"/>
              </a:solidFill>
            </a:endParaRPr>
          </a:p>
          <a:p>
            <a:pPr indent="0" lvl="0" marL="0" rtl="0" algn="r">
              <a:lnSpc>
                <a:spcPct val="102702"/>
              </a:lnSpc>
              <a:spcBef>
                <a:spcPts val="0"/>
              </a:spcBef>
              <a:spcAft>
                <a:spcPts val="0"/>
              </a:spcAft>
              <a:buSzPts val="3700"/>
              <a:buNone/>
            </a:pPr>
            <a:r>
              <a:t/>
            </a:r>
            <a:endParaRPr/>
          </a:p>
        </p:txBody>
      </p:sp>
      <p:sp>
        <p:nvSpPr>
          <p:cNvPr id="615" name="Google Shape;615;p43"/>
          <p:cNvSpPr txBox="1"/>
          <p:nvPr>
            <p:ph idx="1" type="subTitle"/>
          </p:nvPr>
        </p:nvSpPr>
        <p:spPr>
          <a:xfrm>
            <a:off x="1813994" y="3848751"/>
            <a:ext cx="6858000" cy="1241822"/>
          </a:xfrm>
          <a:prstGeom prst="rect">
            <a:avLst/>
          </a:prstGeom>
          <a:noFill/>
          <a:ln>
            <a:noFill/>
          </a:ln>
        </p:spPr>
        <p:txBody>
          <a:bodyPr anchorCtr="0" anchor="t" bIns="91425" lIns="91425" spcFirstLastPara="1" rIns="91425" wrap="square" tIns="91425">
            <a:normAutofit/>
          </a:bodyPr>
          <a:lstStyle/>
          <a:p>
            <a:pPr indent="0" lvl="0" marL="0" rtl="0" algn="r">
              <a:lnSpc>
                <a:spcPct val="90000"/>
              </a:lnSpc>
              <a:spcBef>
                <a:spcPts val="300"/>
              </a:spcBef>
              <a:spcAft>
                <a:spcPts val="0"/>
              </a:spcAft>
              <a:buSzPts val="1980"/>
              <a:buNone/>
            </a:pPr>
            <a:r>
              <a:t/>
            </a:r>
            <a:endParaRPr sz="1400">
              <a:solidFill>
                <a:srgbClr val="4C4C4C"/>
              </a:solidFill>
            </a:endParaRPr>
          </a:p>
        </p:txBody>
      </p:sp>
      <p:sp>
        <p:nvSpPr>
          <p:cNvPr id="616" name="Google Shape;616;p43"/>
          <p:cNvSpPr/>
          <p:nvPr/>
        </p:nvSpPr>
        <p:spPr>
          <a:xfrm>
            <a:off x="-3133" y="782"/>
            <a:ext cx="328808" cy="514349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44"/>
          <p:cNvSpPr txBox="1"/>
          <p:nvPr/>
        </p:nvSpPr>
        <p:spPr>
          <a:xfrm>
            <a:off x="921433" y="927663"/>
            <a:ext cx="7906044" cy="32634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0" i="0" lang="en-GB" sz="1800" u="none" cap="none" strike="noStrike">
                <a:solidFill>
                  <a:srgbClr val="000000"/>
                </a:solidFill>
                <a:latin typeface="Arial"/>
                <a:ea typeface="Arial"/>
                <a:cs typeface="Arial"/>
                <a:sym typeface="Arial"/>
              </a:rPr>
              <a:t>What is the </a:t>
            </a:r>
            <a:r>
              <a:rPr b="1" i="0" lang="en-GB" sz="1800" u="none" cap="none" strike="noStrike">
                <a:solidFill>
                  <a:srgbClr val="000000"/>
                </a:solidFill>
                <a:latin typeface="Arial"/>
                <a:ea typeface="Arial"/>
                <a:cs typeface="Arial"/>
                <a:sym typeface="Arial"/>
              </a:rPr>
              <a:t>scope</a:t>
            </a:r>
            <a:r>
              <a:rPr b="0" i="0" lang="en-GB" sz="1800" u="none" cap="none" strike="noStrike">
                <a:solidFill>
                  <a:srgbClr val="000000"/>
                </a:solidFill>
                <a:latin typeface="Arial"/>
                <a:ea typeface="Arial"/>
                <a:cs typeface="Arial"/>
                <a:sym typeface="Arial"/>
              </a:rPr>
              <a:t> of possible use cases?</a:t>
            </a:r>
            <a:endParaRPr/>
          </a:p>
          <a:p>
            <a:pPr indent="-285750" lvl="0" marL="285750" marR="0" rtl="0" algn="l">
              <a:lnSpc>
                <a:spcPct val="100000"/>
              </a:lnSpc>
              <a:spcBef>
                <a:spcPts val="0"/>
              </a:spcBef>
              <a:spcAft>
                <a:spcPts val="0"/>
              </a:spcAft>
              <a:buClr>
                <a:srgbClr val="000000"/>
              </a:buClr>
              <a:buSzPts val="1800"/>
              <a:buFont typeface="Arial"/>
              <a:buChar char="•"/>
            </a:pPr>
            <a:r>
              <a:rPr b="0" i="0" lang="en-GB" sz="1800" u="none" cap="none" strike="noStrike">
                <a:solidFill>
                  <a:srgbClr val="000000"/>
                </a:solidFill>
                <a:latin typeface="Arial"/>
                <a:ea typeface="Arial"/>
                <a:cs typeface="Arial"/>
                <a:sym typeface="Arial"/>
              </a:rPr>
              <a:t>e.g. Policy making and follow-up, operational reporting, application development, modelling, research, statistics etc.?</a:t>
            </a:r>
            <a:endParaRPr/>
          </a:p>
          <a:p>
            <a:pPr indent="-285750" lvl="0" marL="285750" marR="0" rtl="0" algn="l">
              <a:lnSpc>
                <a:spcPct val="100000"/>
              </a:lnSpc>
              <a:spcBef>
                <a:spcPts val="0"/>
              </a:spcBef>
              <a:spcAft>
                <a:spcPts val="0"/>
              </a:spcAft>
              <a:buClr>
                <a:srgbClr val="000000"/>
              </a:buClr>
              <a:buSzPts val="1800"/>
              <a:buFont typeface="Arial"/>
              <a:buChar char="•"/>
            </a:pPr>
            <a:r>
              <a:rPr b="0" i="0" lang="en-GB" sz="1800" u="none" cap="none" strike="noStrike">
                <a:solidFill>
                  <a:srgbClr val="000000"/>
                </a:solidFill>
                <a:latin typeface="Arial"/>
                <a:ea typeface="Arial"/>
                <a:cs typeface="Arial"/>
                <a:sym typeface="Arial"/>
              </a:rPr>
              <a:t>What problem do we want to solve?</a:t>
            </a:r>
            <a:endParaRPr/>
          </a:p>
          <a:p>
            <a:pPr indent="-285750" lvl="0" marL="285750" marR="0" rtl="0" algn="l">
              <a:lnSpc>
                <a:spcPct val="100000"/>
              </a:lnSpc>
              <a:spcBef>
                <a:spcPts val="0"/>
              </a:spcBef>
              <a:spcAft>
                <a:spcPts val="0"/>
              </a:spcAft>
              <a:buClr>
                <a:srgbClr val="000000"/>
              </a:buClr>
              <a:buSzPts val="1800"/>
              <a:buFont typeface="Arial"/>
              <a:buChar char="•"/>
            </a:pPr>
            <a:r>
              <a:rPr b="0" i="0" lang="en-GB" sz="1800" u="none" cap="none" strike="noStrike">
                <a:solidFill>
                  <a:srgbClr val="000000"/>
                </a:solidFill>
                <a:latin typeface="Arial"/>
                <a:ea typeface="Arial"/>
                <a:cs typeface="Arial"/>
                <a:sym typeface="Arial"/>
              </a:rPr>
              <a:t>What do we understand under air and water quality?</a:t>
            </a:r>
            <a:endParaRPr/>
          </a:p>
          <a:p>
            <a:pPr indent="-171450" lvl="0" marL="28575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800" u="none" cap="none" strike="noStrike">
                <a:solidFill>
                  <a:srgbClr val="000000"/>
                </a:solidFill>
                <a:latin typeface="Arial"/>
                <a:ea typeface="Arial"/>
                <a:cs typeface="Arial"/>
                <a:sym typeface="Arial"/>
              </a:rPr>
              <a:t>What do we want to </a:t>
            </a:r>
            <a:r>
              <a:rPr b="1" i="0" lang="en-GB" sz="1800" u="none" cap="none" strike="noStrike">
                <a:solidFill>
                  <a:srgbClr val="000000"/>
                </a:solidFill>
                <a:latin typeface="Arial"/>
                <a:ea typeface="Arial"/>
                <a:cs typeface="Arial"/>
                <a:sym typeface="Arial"/>
              </a:rPr>
              <a:t>measure</a:t>
            </a:r>
            <a:r>
              <a:rPr b="0" i="0" lang="en-GB" sz="1800" u="none" cap="none" strike="noStrike">
                <a:solidFill>
                  <a:srgbClr val="000000"/>
                </a:solidFill>
                <a:latin typeface="Arial"/>
                <a:ea typeface="Arial"/>
                <a:cs typeface="Arial"/>
                <a:sym typeface="Arial"/>
              </a:rPr>
              <a:t>?</a:t>
            </a:r>
            <a:endParaRPr/>
          </a:p>
          <a:p>
            <a:pPr indent="-285750" lvl="6" marL="285750" marR="0" rtl="0" algn="l">
              <a:lnSpc>
                <a:spcPct val="100000"/>
              </a:lnSpc>
              <a:spcBef>
                <a:spcPts val="0"/>
              </a:spcBef>
              <a:spcAft>
                <a:spcPts val="0"/>
              </a:spcAft>
              <a:buClr>
                <a:srgbClr val="000000"/>
              </a:buClr>
              <a:buSzPts val="1800"/>
              <a:buFont typeface="Arial"/>
              <a:buChar char="•"/>
            </a:pPr>
            <a:r>
              <a:rPr b="0" i="0" lang="en-GB" sz="1800" u="none" cap="none" strike="noStrike">
                <a:solidFill>
                  <a:srgbClr val="000000"/>
                </a:solidFill>
                <a:latin typeface="Arial"/>
                <a:ea typeface="Arial"/>
                <a:cs typeface="Arial"/>
                <a:sym typeface="Arial"/>
              </a:rPr>
              <a:t>For which domains (e.g. for water: watercourses? rainwater? sewage? soil water? ... )</a:t>
            </a:r>
            <a:endParaRPr/>
          </a:p>
          <a:p>
            <a:pPr indent="-171450" lvl="6" marL="28575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6" marL="0" marR="0" rtl="0" algn="l">
              <a:lnSpc>
                <a:spcPct val="100000"/>
              </a:lnSpc>
              <a:spcBef>
                <a:spcPts val="0"/>
              </a:spcBef>
              <a:spcAft>
                <a:spcPts val="0"/>
              </a:spcAft>
              <a:buNone/>
            </a:pPr>
            <a:r>
              <a:rPr b="0" i="0" lang="en-GB" sz="1800" u="none" cap="none" strike="noStrike">
                <a:solidFill>
                  <a:srgbClr val="000000"/>
                </a:solidFill>
                <a:latin typeface="Arial"/>
                <a:ea typeface="Arial"/>
                <a:cs typeface="Arial"/>
                <a:sym typeface="Arial"/>
              </a:rPr>
              <a:t>Which data elements (objects) do we need?</a:t>
            </a:r>
            <a:endParaRPr/>
          </a:p>
          <a:p>
            <a:pPr indent="-285750" lvl="6" marL="285750" marR="0" rtl="0" algn="l">
              <a:lnSpc>
                <a:spcPct val="100000"/>
              </a:lnSpc>
              <a:spcBef>
                <a:spcPts val="0"/>
              </a:spcBef>
              <a:spcAft>
                <a:spcPts val="0"/>
              </a:spcAft>
              <a:buClr>
                <a:srgbClr val="000000"/>
              </a:buClr>
              <a:buSzPts val="1800"/>
              <a:buFont typeface="Arial"/>
              <a:buChar char="•"/>
            </a:pPr>
            <a:r>
              <a:rPr b="0" i="0" lang="en-GB" sz="1800" u="none" cap="none" strike="noStrike">
                <a:solidFill>
                  <a:srgbClr val="000000"/>
                </a:solidFill>
                <a:latin typeface="Arial"/>
                <a:ea typeface="Arial"/>
                <a:cs typeface="Arial"/>
                <a:sym typeface="Arial"/>
              </a:rPr>
              <a:t>What kind of information are we talking about: real-time of static?</a:t>
            </a:r>
            <a:endParaRPr/>
          </a:p>
          <a:p>
            <a:pPr indent="-285750" lvl="6" marL="285750" marR="0" rtl="0" algn="l">
              <a:lnSpc>
                <a:spcPct val="100000"/>
              </a:lnSpc>
              <a:spcBef>
                <a:spcPts val="0"/>
              </a:spcBef>
              <a:spcAft>
                <a:spcPts val="0"/>
              </a:spcAft>
              <a:buClr>
                <a:srgbClr val="000000"/>
              </a:buClr>
              <a:buSzPts val="1800"/>
              <a:buFont typeface="Arial"/>
              <a:buChar char="•"/>
            </a:pPr>
            <a:r>
              <a:rPr b="0" i="0" lang="en-GB" sz="1800" u="none" cap="none" strike="noStrike">
                <a:solidFill>
                  <a:srgbClr val="000000"/>
                </a:solidFill>
                <a:latin typeface="Arial"/>
                <a:ea typeface="Arial"/>
                <a:cs typeface="Arial"/>
                <a:sym typeface="Arial"/>
              </a:rPr>
              <a:t>What kind of filters do we need to be able to apply (watercourse, area, ..)?</a:t>
            </a:r>
            <a:endParaRPr/>
          </a:p>
        </p:txBody>
      </p:sp>
      <p:sp>
        <p:nvSpPr>
          <p:cNvPr id="622" name="Google Shape;622;p44"/>
          <p:cNvSpPr txBox="1"/>
          <p:nvPr/>
        </p:nvSpPr>
        <p:spPr>
          <a:xfrm>
            <a:off x="628651" y="273845"/>
            <a:ext cx="7886700" cy="738225"/>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GB" sz="3200" u="none" cap="none" strike="noStrike">
                <a:solidFill>
                  <a:srgbClr val="000000"/>
                </a:solidFill>
                <a:latin typeface="Arial"/>
                <a:ea typeface="Arial"/>
                <a:cs typeface="Arial"/>
                <a:sym typeface="Arial"/>
              </a:rPr>
              <a:t>Exercise - Setting the boundaries</a:t>
            </a:r>
            <a:endParaRPr b="1" i="0" sz="3200" u="none" cap="none" strike="noStrike">
              <a:solidFill>
                <a:srgbClr val="000000"/>
              </a:solidFill>
              <a:latin typeface="Arial"/>
              <a:ea typeface="Arial"/>
              <a:cs typeface="Arial"/>
              <a:sym typeface="Arial"/>
            </a:endParaRPr>
          </a:p>
        </p:txBody>
      </p:sp>
      <p:pic>
        <p:nvPicPr>
          <p:cNvPr id="623" name="Google Shape;623;p44"/>
          <p:cNvPicPr preferRelativeResize="0"/>
          <p:nvPr/>
        </p:nvPicPr>
        <p:blipFill rotWithShape="1">
          <a:blip r:embed="rId3">
            <a:alphaModFix/>
          </a:blip>
          <a:srcRect b="0" l="0" r="0" t="0"/>
          <a:stretch/>
        </p:blipFill>
        <p:spPr>
          <a:xfrm>
            <a:off x="503043" y="982698"/>
            <a:ext cx="350827" cy="350827"/>
          </a:xfrm>
          <a:prstGeom prst="rect">
            <a:avLst/>
          </a:prstGeom>
          <a:noFill/>
          <a:ln>
            <a:noFill/>
          </a:ln>
        </p:spPr>
      </p:pic>
      <p:pic>
        <p:nvPicPr>
          <p:cNvPr id="624" name="Google Shape;624;p44"/>
          <p:cNvPicPr preferRelativeResize="0"/>
          <p:nvPr/>
        </p:nvPicPr>
        <p:blipFill rotWithShape="1">
          <a:blip r:embed="rId4">
            <a:alphaModFix/>
          </a:blip>
          <a:srcRect b="0" l="0" r="0" t="0"/>
          <a:stretch/>
        </p:blipFill>
        <p:spPr>
          <a:xfrm>
            <a:off x="471839" y="2496059"/>
            <a:ext cx="422225" cy="422225"/>
          </a:xfrm>
          <a:prstGeom prst="rect">
            <a:avLst/>
          </a:prstGeom>
          <a:noFill/>
          <a:ln>
            <a:noFill/>
          </a:ln>
        </p:spPr>
      </p:pic>
      <p:pic>
        <p:nvPicPr>
          <p:cNvPr id="625" name="Google Shape;625;p44"/>
          <p:cNvPicPr preferRelativeResize="0"/>
          <p:nvPr/>
        </p:nvPicPr>
        <p:blipFill rotWithShape="1">
          <a:blip r:embed="rId5">
            <a:alphaModFix/>
          </a:blip>
          <a:srcRect b="0" l="0" r="0" t="0"/>
          <a:stretch/>
        </p:blipFill>
        <p:spPr>
          <a:xfrm>
            <a:off x="488298" y="3638192"/>
            <a:ext cx="380315" cy="38031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45"/>
          <p:cNvSpPr txBox="1"/>
          <p:nvPr/>
        </p:nvSpPr>
        <p:spPr>
          <a:xfrm>
            <a:off x="628651" y="273845"/>
            <a:ext cx="7886700" cy="738225"/>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GB" sz="3200" u="none" cap="none" strike="noStrike">
                <a:solidFill>
                  <a:srgbClr val="000000"/>
                </a:solidFill>
                <a:latin typeface="Arial"/>
                <a:ea typeface="Arial"/>
                <a:cs typeface="Arial"/>
                <a:sym typeface="Arial"/>
              </a:rPr>
              <a:t>Short break</a:t>
            </a:r>
            <a:endParaRPr b="1" i="0" sz="3200" u="none" cap="none" strike="noStrike">
              <a:solidFill>
                <a:srgbClr val="000000"/>
              </a:solidFill>
              <a:latin typeface="Arial"/>
              <a:ea typeface="Arial"/>
              <a:cs typeface="Arial"/>
              <a:sym typeface="Arial"/>
            </a:endParaRPr>
          </a:p>
        </p:txBody>
      </p:sp>
      <p:sp>
        <p:nvSpPr>
          <p:cNvPr id="631" name="Google Shape;631;p45"/>
          <p:cNvSpPr/>
          <p:nvPr/>
        </p:nvSpPr>
        <p:spPr>
          <a:xfrm>
            <a:off x="628651" y="2116841"/>
            <a:ext cx="551071" cy="741564"/>
          </a:xfrm>
          <a:custGeom>
            <a:rect b="b" l="l" r="r" t="t"/>
            <a:pathLst>
              <a:path extrusionOk="0" h="918" w="680">
                <a:moveTo>
                  <a:pt x="608" y="371"/>
                </a:moveTo>
                <a:cubicBezTo>
                  <a:pt x="632" y="347"/>
                  <a:pt x="632" y="347"/>
                  <a:pt x="632" y="347"/>
                </a:cubicBezTo>
                <a:cubicBezTo>
                  <a:pt x="649" y="330"/>
                  <a:pt x="649" y="303"/>
                  <a:pt x="632" y="286"/>
                </a:cubicBezTo>
                <a:cubicBezTo>
                  <a:pt x="616" y="269"/>
                  <a:pt x="588" y="269"/>
                  <a:pt x="571" y="286"/>
                </a:cubicBezTo>
                <a:cubicBezTo>
                  <a:pt x="547" y="310"/>
                  <a:pt x="547" y="310"/>
                  <a:pt x="547" y="310"/>
                </a:cubicBezTo>
                <a:cubicBezTo>
                  <a:pt x="505" y="277"/>
                  <a:pt x="455" y="254"/>
                  <a:pt x="401" y="244"/>
                </a:cubicBezTo>
                <a:cubicBezTo>
                  <a:pt x="442" y="223"/>
                  <a:pt x="470" y="179"/>
                  <a:pt x="470" y="130"/>
                </a:cubicBezTo>
                <a:cubicBezTo>
                  <a:pt x="470" y="58"/>
                  <a:pt x="411" y="0"/>
                  <a:pt x="340" y="0"/>
                </a:cubicBezTo>
                <a:cubicBezTo>
                  <a:pt x="268" y="0"/>
                  <a:pt x="210" y="58"/>
                  <a:pt x="210" y="130"/>
                </a:cubicBezTo>
                <a:cubicBezTo>
                  <a:pt x="210" y="179"/>
                  <a:pt x="238" y="223"/>
                  <a:pt x="279" y="244"/>
                </a:cubicBezTo>
                <a:cubicBezTo>
                  <a:pt x="121" y="273"/>
                  <a:pt x="0" y="412"/>
                  <a:pt x="0" y="578"/>
                </a:cubicBezTo>
                <a:cubicBezTo>
                  <a:pt x="0" y="766"/>
                  <a:pt x="152" y="918"/>
                  <a:pt x="340" y="918"/>
                </a:cubicBezTo>
                <a:cubicBezTo>
                  <a:pt x="527" y="918"/>
                  <a:pt x="680" y="766"/>
                  <a:pt x="680" y="578"/>
                </a:cubicBezTo>
                <a:cubicBezTo>
                  <a:pt x="680" y="500"/>
                  <a:pt x="653" y="429"/>
                  <a:pt x="608" y="371"/>
                </a:cubicBezTo>
                <a:close/>
                <a:moveTo>
                  <a:pt x="245" y="130"/>
                </a:moveTo>
                <a:cubicBezTo>
                  <a:pt x="245" y="77"/>
                  <a:pt x="287" y="35"/>
                  <a:pt x="340" y="35"/>
                </a:cubicBezTo>
                <a:cubicBezTo>
                  <a:pt x="392" y="35"/>
                  <a:pt x="435" y="77"/>
                  <a:pt x="435" y="130"/>
                </a:cubicBezTo>
                <a:cubicBezTo>
                  <a:pt x="435" y="175"/>
                  <a:pt x="404" y="213"/>
                  <a:pt x="361" y="223"/>
                </a:cubicBezTo>
                <a:cubicBezTo>
                  <a:pt x="361" y="181"/>
                  <a:pt x="361" y="181"/>
                  <a:pt x="361" y="181"/>
                </a:cubicBezTo>
                <a:cubicBezTo>
                  <a:pt x="381" y="181"/>
                  <a:pt x="381" y="181"/>
                  <a:pt x="381" y="181"/>
                </a:cubicBezTo>
                <a:cubicBezTo>
                  <a:pt x="381" y="99"/>
                  <a:pt x="381" y="99"/>
                  <a:pt x="381" y="99"/>
                </a:cubicBezTo>
                <a:cubicBezTo>
                  <a:pt x="299" y="99"/>
                  <a:pt x="299" y="99"/>
                  <a:pt x="299" y="99"/>
                </a:cubicBezTo>
                <a:cubicBezTo>
                  <a:pt x="299" y="181"/>
                  <a:pt x="299" y="181"/>
                  <a:pt x="299" y="181"/>
                </a:cubicBezTo>
                <a:cubicBezTo>
                  <a:pt x="318" y="181"/>
                  <a:pt x="318" y="181"/>
                  <a:pt x="318" y="181"/>
                </a:cubicBezTo>
                <a:cubicBezTo>
                  <a:pt x="318" y="223"/>
                  <a:pt x="318" y="223"/>
                  <a:pt x="318" y="223"/>
                </a:cubicBezTo>
                <a:cubicBezTo>
                  <a:pt x="276" y="213"/>
                  <a:pt x="245" y="175"/>
                  <a:pt x="245" y="130"/>
                </a:cubicBezTo>
                <a:close/>
                <a:moveTo>
                  <a:pt x="357" y="848"/>
                </a:moveTo>
                <a:cubicBezTo>
                  <a:pt x="357" y="814"/>
                  <a:pt x="357" y="814"/>
                  <a:pt x="357" y="814"/>
                </a:cubicBezTo>
                <a:cubicBezTo>
                  <a:pt x="357" y="805"/>
                  <a:pt x="349" y="797"/>
                  <a:pt x="340" y="797"/>
                </a:cubicBezTo>
                <a:cubicBezTo>
                  <a:pt x="330" y="797"/>
                  <a:pt x="322" y="805"/>
                  <a:pt x="322" y="814"/>
                </a:cubicBezTo>
                <a:cubicBezTo>
                  <a:pt x="322" y="848"/>
                  <a:pt x="322" y="848"/>
                  <a:pt x="322" y="848"/>
                </a:cubicBezTo>
                <a:cubicBezTo>
                  <a:pt x="187" y="839"/>
                  <a:pt x="79" y="731"/>
                  <a:pt x="70" y="596"/>
                </a:cubicBezTo>
                <a:cubicBezTo>
                  <a:pt x="120" y="596"/>
                  <a:pt x="120" y="596"/>
                  <a:pt x="120" y="596"/>
                </a:cubicBezTo>
                <a:cubicBezTo>
                  <a:pt x="130" y="596"/>
                  <a:pt x="138" y="588"/>
                  <a:pt x="138" y="578"/>
                </a:cubicBezTo>
                <a:cubicBezTo>
                  <a:pt x="138" y="569"/>
                  <a:pt x="130" y="561"/>
                  <a:pt x="120" y="561"/>
                </a:cubicBezTo>
                <a:cubicBezTo>
                  <a:pt x="70" y="561"/>
                  <a:pt x="70" y="561"/>
                  <a:pt x="70" y="561"/>
                </a:cubicBezTo>
                <a:cubicBezTo>
                  <a:pt x="79" y="420"/>
                  <a:pt x="197" y="308"/>
                  <a:pt x="340" y="308"/>
                </a:cubicBezTo>
                <a:cubicBezTo>
                  <a:pt x="483" y="308"/>
                  <a:pt x="600" y="420"/>
                  <a:pt x="609" y="561"/>
                </a:cubicBezTo>
                <a:cubicBezTo>
                  <a:pt x="559" y="561"/>
                  <a:pt x="559" y="561"/>
                  <a:pt x="559" y="561"/>
                </a:cubicBezTo>
                <a:cubicBezTo>
                  <a:pt x="550" y="561"/>
                  <a:pt x="542" y="569"/>
                  <a:pt x="542" y="578"/>
                </a:cubicBezTo>
                <a:cubicBezTo>
                  <a:pt x="542" y="588"/>
                  <a:pt x="550" y="596"/>
                  <a:pt x="559" y="596"/>
                </a:cubicBezTo>
                <a:cubicBezTo>
                  <a:pt x="609" y="596"/>
                  <a:pt x="609" y="596"/>
                  <a:pt x="609" y="596"/>
                </a:cubicBezTo>
                <a:cubicBezTo>
                  <a:pt x="601" y="731"/>
                  <a:pt x="492" y="839"/>
                  <a:pt x="357" y="848"/>
                </a:cubicBezTo>
                <a:close/>
                <a:moveTo>
                  <a:pt x="396" y="611"/>
                </a:moveTo>
                <a:cubicBezTo>
                  <a:pt x="414" y="580"/>
                  <a:pt x="403" y="540"/>
                  <a:pt x="372" y="522"/>
                </a:cubicBezTo>
                <a:cubicBezTo>
                  <a:pt x="362" y="516"/>
                  <a:pt x="351" y="513"/>
                  <a:pt x="340" y="513"/>
                </a:cubicBezTo>
                <a:cubicBezTo>
                  <a:pt x="329" y="513"/>
                  <a:pt x="318" y="516"/>
                  <a:pt x="308" y="522"/>
                </a:cubicBezTo>
                <a:cubicBezTo>
                  <a:pt x="296" y="510"/>
                  <a:pt x="296" y="510"/>
                  <a:pt x="296" y="510"/>
                </a:cubicBezTo>
                <a:cubicBezTo>
                  <a:pt x="289" y="503"/>
                  <a:pt x="278" y="503"/>
                  <a:pt x="272" y="510"/>
                </a:cubicBezTo>
                <a:cubicBezTo>
                  <a:pt x="265" y="517"/>
                  <a:pt x="265" y="528"/>
                  <a:pt x="272" y="535"/>
                </a:cubicBezTo>
                <a:cubicBezTo>
                  <a:pt x="283" y="546"/>
                  <a:pt x="283" y="546"/>
                  <a:pt x="283" y="546"/>
                </a:cubicBezTo>
                <a:cubicBezTo>
                  <a:pt x="266" y="578"/>
                  <a:pt x="276" y="617"/>
                  <a:pt x="307" y="635"/>
                </a:cubicBezTo>
                <a:cubicBezTo>
                  <a:pt x="318" y="641"/>
                  <a:pt x="329" y="644"/>
                  <a:pt x="340" y="644"/>
                </a:cubicBezTo>
                <a:cubicBezTo>
                  <a:pt x="351" y="644"/>
                  <a:pt x="362" y="641"/>
                  <a:pt x="372" y="635"/>
                </a:cubicBezTo>
                <a:cubicBezTo>
                  <a:pt x="481" y="745"/>
                  <a:pt x="481" y="745"/>
                  <a:pt x="481" y="745"/>
                </a:cubicBezTo>
                <a:cubicBezTo>
                  <a:pt x="485" y="748"/>
                  <a:pt x="489" y="750"/>
                  <a:pt x="494" y="750"/>
                </a:cubicBezTo>
                <a:cubicBezTo>
                  <a:pt x="498" y="750"/>
                  <a:pt x="503" y="748"/>
                  <a:pt x="506" y="745"/>
                </a:cubicBezTo>
                <a:cubicBezTo>
                  <a:pt x="513" y="738"/>
                  <a:pt x="513" y="727"/>
                  <a:pt x="506" y="720"/>
                </a:cubicBezTo>
                <a:lnTo>
                  <a:pt x="396" y="611"/>
                </a:lnTo>
                <a:close/>
                <a:moveTo>
                  <a:pt x="366" y="594"/>
                </a:moveTo>
                <a:cubicBezTo>
                  <a:pt x="361" y="603"/>
                  <a:pt x="351" y="609"/>
                  <a:pt x="340" y="609"/>
                </a:cubicBezTo>
                <a:cubicBezTo>
                  <a:pt x="334" y="609"/>
                  <a:pt x="329" y="608"/>
                  <a:pt x="325" y="605"/>
                </a:cubicBezTo>
                <a:cubicBezTo>
                  <a:pt x="310" y="596"/>
                  <a:pt x="305" y="578"/>
                  <a:pt x="314" y="563"/>
                </a:cubicBezTo>
                <a:cubicBezTo>
                  <a:pt x="319" y="554"/>
                  <a:pt x="329" y="548"/>
                  <a:pt x="340" y="548"/>
                </a:cubicBezTo>
                <a:cubicBezTo>
                  <a:pt x="345" y="548"/>
                  <a:pt x="350" y="549"/>
                  <a:pt x="355" y="552"/>
                </a:cubicBezTo>
                <a:cubicBezTo>
                  <a:pt x="362" y="556"/>
                  <a:pt x="367" y="563"/>
                  <a:pt x="369" y="571"/>
                </a:cubicBezTo>
                <a:cubicBezTo>
                  <a:pt x="371" y="578"/>
                  <a:pt x="370" y="587"/>
                  <a:pt x="366" y="594"/>
                </a:cubicBezTo>
                <a:close/>
                <a:moveTo>
                  <a:pt x="308" y="426"/>
                </a:moveTo>
                <a:cubicBezTo>
                  <a:pt x="308" y="413"/>
                  <a:pt x="316" y="401"/>
                  <a:pt x="328" y="397"/>
                </a:cubicBezTo>
                <a:cubicBezTo>
                  <a:pt x="420" y="345"/>
                  <a:pt x="420" y="345"/>
                  <a:pt x="420" y="345"/>
                </a:cubicBezTo>
                <a:cubicBezTo>
                  <a:pt x="369" y="438"/>
                  <a:pt x="369" y="438"/>
                  <a:pt x="369" y="438"/>
                </a:cubicBezTo>
                <a:cubicBezTo>
                  <a:pt x="364" y="449"/>
                  <a:pt x="353" y="457"/>
                  <a:pt x="340" y="457"/>
                </a:cubicBezTo>
                <a:cubicBezTo>
                  <a:pt x="322" y="457"/>
                  <a:pt x="308" y="443"/>
                  <a:pt x="308" y="426"/>
                </a:cubicBezTo>
                <a:close/>
              </a:path>
            </a:pathLst>
          </a:custGeom>
          <a:solidFill>
            <a:srgbClr val="88848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32" name="Google Shape;632;p45"/>
          <p:cNvSpPr txBox="1"/>
          <p:nvPr/>
        </p:nvSpPr>
        <p:spPr>
          <a:xfrm>
            <a:off x="1257300" y="2365882"/>
            <a:ext cx="7886700" cy="492523"/>
          </a:xfrm>
          <a:prstGeom prst="rect">
            <a:avLst/>
          </a:prstGeom>
          <a:noFill/>
          <a:ln>
            <a:noFill/>
          </a:ln>
        </p:spPr>
        <p:txBody>
          <a:bodyPr anchorCtr="0" anchor="t" bIns="34275" lIns="68550" spcFirstLastPara="1" rIns="68550" wrap="square" tIns="34275">
            <a:noAutofit/>
          </a:bodyPr>
          <a:lstStyle/>
          <a:p>
            <a:pPr indent="0" lvl="1" marL="0" marR="0" rtl="0" algn="l">
              <a:lnSpc>
                <a:spcPct val="100000"/>
              </a:lnSpc>
              <a:spcBef>
                <a:spcPts val="0"/>
              </a:spcBef>
              <a:spcAft>
                <a:spcPts val="0"/>
              </a:spcAft>
              <a:buNone/>
            </a:pPr>
            <a:r>
              <a:rPr b="0" i="0" lang="en-GB" sz="1800" u="none" cap="none" strike="noStrike">
                <a:solidFill>
                  <a:srgbClr val="000000"/>
                </a:solidFill>
                <a:latin typeface="Arial"/>
                <a:ea typeface="Arial"/>
                <a:cs typeface="Arial"/>
                <a:sym typeface="Arial"/>
              </a:rPr>
              <a:t>Let’s take a 5 minute break, while we process your input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46"/>
          <p:cNvSpPr txBox="1"/>
          <p:nvPr>
            <p:ph type="title"/>
          </p:nvPr>
        </p:nvSpPr>
        <p:spPr>
          <a:xfrm>
            <a:off x="899594" y="1501902"/>
            <a:ext cx="7772401" cy="2095966"/>
          </a:xfrm>
          <a:prstGeom prst="rect">
            <a:avLst/>
          </a:prstGeom>
          <a:noFill/>
          <a:ln>
            <a:noFill/>
          </a:ln>
        </p:spPr>
        <p:txBody>
          <a:bodyPr anchorCtr="0" anchor="b" bIns="91425" lIns="91425" spcFirstLastPara="1" rIns="91425" wrap="square" tIns="91425">
            <a:noAutofit/>
          </a:bodyPr>
          <a:lstStyle/>
          <a:p>
            <a:pPr indent="0" lvl="0" marL="0" rtl="0" algn="r">
              <a:lnSpc>
                <a:spcPct val="102702"/>
              </a:lnSpc>
              <a:spcBef>
                <a:spcPts val="0"/>
              </a:spcBef>
              <a:spcAft>
                <a:spcPts val="0"/>
              </a:spcAft>
              <a:buSzPts val="3700"/>
              <a:buNone/>
            </a:pPr>
            <a:r>
              <a:rPr b="1" lang="en-GB">
                <a:solidFill>
                  <a:srgbClr val="4C4C4C"/>
                </a:solidFill>
              </a:rPr>
              <a:t>Next steps</a:t>
            </a:r>
            <a:endParaRPr>
              <a:solidFill>
                <a:srgbClr val="4C4C4C"/>
              </a:solidFill>
            </a:endParaRPr>
          </a:p>
          <a:p>
            <a:pPr indent="0" lvl="0" marL="0" rtl="0" algn="r">
              <a:lnSpc>
                <a:spcPct val="102702"/>
              </a:lnSpc>
              <a:spcBef>
                <a:spcPts val="0"/>
              </a:spcBef>
              <a:spcAft>
                <a:spcPts val="0"/>
              </a:spcAft>
              <a:buSzPts val="3700"/>
              <a:buNone/>
            </a:pPr>
            <a:r>
              <a:t/>
            </a:r>
            <a:endParaRPr/>
          </a:p>
        </p:txBody>
      </p:sp>
      <p:sp>
        <p:nvSpPr>
          <p:cNvPr id="638" name="Google Shape;638;p46"/>
          <p:cNvSpPr txBox="1"/>
          <p:nvPr>
            <p:ph idx="1" type="subTitle"/>
          </p:nvPr>
        </p:nvSpPr>
        <p:spPr>
          <a:xfrm>
            <a:off x="1813994" y="3848751"/>
            <a:ext cx="6858000" cy="1241822"/>
          </a:xfrm>
          <a:prstGeom prst="rect">
            <a:avLst/>
          </a:prstGeom>
          <a:noFill/>
          <a:ln>
            <a:noFill/>
          </a:ln>
        </p:spPr>
        <p:txBody>
          <a:bodyPr anchorCtr="0" anchor="t" bIns="91425" lIns="91425" spcFirstLastPara="1" rIns="91425" wrap="square" tIns="91425">
            <a:normAutofit/>
          </a:bodyPr>
          <a:lstStyle/>
          <a:p>
            <a:pPr indent="0" lvl="0" marL="0" rtl="0" algn="r">
              <a:lnSpc>
                <a:spcPct val="90000"/>
              </a:lnSpc>
              <a:spcBef>
                <a:spcPts val="300"/>
              </a:spcBef>
              <a:spcAft>
                <a:spcPts val="0"/>
              </a:spcAft>
              <a:buSzPts val="1980"/>
              <a:buNone/>
            </a:pPr>
            <a:r>
              <a:t/>
            </a:r>
            <a:endParaRPr sz="1400">
              <a:solidFill>
                <a:srgbClr val="4C4C4C"/>
              </a:solidFill>
            </a:endParaRPr>
          </a:p>
        </p:txBody>
      </p:sp>
      <p:sp>
        <p:nvSpPr>
          <p:cNvPr id="639" name="Google Shape;639;p46"/>
          <p:cNvSpPr/>
          <p:nvPr/>
        </p:nvSpPr>
        <p:spPr>
          <a:xfrm>
            <a:off x="-3133" y="782"/>
            <a:ext cx="328808" cy="514349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b97e62618b_0_34"/>
          <p:cNvSpPr txBox="1"/>
          <p:nvPr/>
        </p:nvSpPr>
        <p:spPr>
          <a:xfrm>
            <a:off x="792150" y="273850"/>
            <a:ext cx="77232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GB" sz="3200" u="none" cap="none" strike="noStrike">
                <a:solidFill>
                  <a:srgbClr val="000000"/>
                </a:solidFill>
                <a:latin typeface="Arial"/>
                <a:ea typeface="Arial"/>
                <a:cs typeface="Arial"/>
                <a:sym typeface="Arial"/>
                <a:extLst>
                  <a:ext uri="http://customooxmlschemas.google.com/">
                    <go:slidesCustomData xmlns:go="http://customooxmlschemas.google.com/" textRoundtripDataId="5"/>
                  </a:ext>
                </a:extLst>
              </a:rPr>
              <a:t>Practicalities</a:t>
            </a:r>
            <a:endParaRPr/>
          </a:p>
        </p:txBody>
      </p:sp>
      <p:sp>
        <p:nvSpPr>
          <p:cNvPr id="180" name="Google Shape;180;gb97e62618b_0_34"/>
          <p:cNvSpPr/>
          <p:nvPr/>
        </p:nvSpPr>
        <p:spPr>
          <a:xfrm>
            <a:off x="792150" y="1012150"/>
            <a:ext cx="3861600" cy="192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r>
              <a:t/>
            </a:r>
            <a:endParaRPr/>
          </a:p>
        </p:txBody>
      </p:sp>
      <p:sp>
        <p:nvSpPr>
          <p:cNvPr id="181" name="Google Shape;181;gb97e62618b_0_34"/>
          <p:cNvSpPr/>
          <p:nvPr/>
        </p:nvSpPr>
        <p:spPr>
          <a:xfrm>
            <a:off x="792150" y="2936350"/>
            <a:ext cx="3861600" cy="19242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gb97e62618b_0_34"/>
          <p:cNvSpPr/>
          <p:nvPr/>
        </p:nvSpPr>
        <p:spPr>
          <a:xfrm>
            <a:off x="4653750" y="1012150"/>
            <a:ext cx="3861600" cy="19242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gb97e62618b_0_34"/>
          <p:cNvSpPr/>
          <p:nvPr/>
        </p:nvSpPr>
        <p:spPr>
          <a:xfrm>
            <a:off x="4653750" y="2936350"/>
            <a:ext cx="3861600" cy="192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gb97e62618b_0_34"/>
          <p:cNvSpPr/>
          <p:nvPr/>
        </p:nvSpPr>
        <p:spPr>
          <a:xfrm>
            <a:off x="929475" y="1171275"/>
            <a:ext cx="2733900" cy="15939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rPr lang="en-GB" sz="1600">
                <a:solidFill>
                  <a:schemeClr val="dk1"/>
                </a:solidFill>
              </a:rPr>
              <a:t>Audience sound is </a:t>
            </a:r>
            <a:r>
              <a:rPr b="1" lang="en-GB" sz="1600">
                <a:solidFill>
                  <a:schemeClr val="dk1"/>
                </a:solidFill>
              </a:rPr>
              <a:t>muted </a:t>
            </a:r>
            <a:r>
              <a:rPr lang="en-GB" sz="1600">
                <a:solidFill>
                  <a:schemeClr val="dk1"/>
                </a:solidFill>
              </a:rPr>
              <a:t>by default</a:t>
            </a:r>
            <a:endParaRPr/>
          </a:p>
        </p:txBody>
      </p:sp>
      <p:sp>
        <p:nvSpPr>
          <p:cNvPr id="185" name="Google Shape;185;gb97e62618b_0_34"/>
          <p:cNvSpPr/>
          <p:nvPr/>
        </p:nvSpPr>
        <p:spPr>
          <a:xfrm>
            <a:off x="929475" y="3101500"/>
            <a:ext cx="2733900" cy="1593900"/>
          </a:xfrm>
          <a:prstGeom prst="rect">
            <a:avLst/>
          </a:prstGeom>
          <a:noFill/>
          <a:ln>
            <a:noFill/>
          </a:ln>
        </p:spPr>
        <p:txBody>
          <a:bodyPr anchorCtr="0" anchor="ctr" bIns="45700" lIns="91425" spcFirstLastPara="1" rIns="91425" wrap="square" tIns="45700">
            <a:spAutoFit/>
          </a:bodyPr>
          <a:lstStyle/>
          <a:p>
            <a:pPr indent="0" lvl="0" marL="0" rtl="0" algn="l">
              <a:spcBef>
                <a:spcPts val="0"/>
              </a:spcBef>
              <a:spcAft>
                <a:spcPts val="0"/>
              </a:spcAft>
              <a:buNone/>
            </a:pPr>
            <a:r>
              <a:rPr lang="en-GB" sz="1800">
                <a:solidFill>
                  <a:srgbClr val="FFFFFF"/>
                </a:solidFill>
              </a:rPr>
              <a:t>Questions, comments and suggestions can be communicated via the </a:t>
            </a:r>
            <a:r>
              <a:rPr b="1" lang="en-GB" sz="1800">
                <a:solidFill>
                  <a:srgbClr val="FFFFFF"/>
                </a:solidFill>
              </a:rPr>
              <a:t>chat </a:t>
            </a:r>
            <a:r>
              <a:rPr lang="en-GB" sz="1800">
                <a:solidFill>
                  <a:srgbClr val="FFFFFF"/>
                </a:solidFill>
              </a:rPr>
              <a:t>function. Interaction is encouraged!</a:t>
            </a:r>
            <a:endParaRPr>
              <a:solidFill>
                <a:srgbClr val="FFFFFF"/>
              </a:solidFill>
            </a:endParaRPr>
          </a:p>
        </p:txBody>
      </p:sp>
      <p:sp>
        <p:nvSpPr>
          <p:cNvPr id="186" name="Google Shape;186;gb97e62618b_0_34"/>
          <p:cNvSpPr/>
          <p:nvPr/>
        </p:nvSpPr>
        <p:spPr>
          <a:xfrm>
            <a:off x="5581500" y="1177300"/>
            <a:ext cx="2733900" cy="1593900"/>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None/>
            </a:pPr>
            <a:r>
              <a:rPr lang="en-GB" sz="1600">
                <a:solidFill>
                  <a:srgbClr val="FFFFFF"/>
                </a:solidFill>
              </a:rPr>
              <a:t>Use your </a:t>
            </a:r>
            <a:r>
              <a:rPr b="1" lang="en-GB" sz="1600">
                <a:solidFill>
                  <a:srgbClr val="FFFFFF"/>
                </a:solidFill>
              </a:rPr>
              <a:t>hand </a:t>
            </a:r>
            <a:r>
              <a:rPr lang="en-GB" sz="1600">
                <a:solidFill>
                  <a:srgbClr val="FFFFFF"/>
                </a:solidFill>
              </a:rPr>
              <a:t>if you want to say something</a:t>
            </a:r>
            <a:endParaRPr sz="1600">
              <a:solidFill>
                <a:srgbClr val="FFFFFF"/>
              </a:solidFill>
            </a:endParaRPr>
          </a:p>
        </p:txBody>
      </p:sp>
      <p:sp>
        <p:nvSpPr>
          <p:cNvPr id="187" name="Google Shape;187;gb97e62618b_0_34"/>
          <p:cNvSpPr/>
          <p:nvPr/>
        </p:nvSpPr>
        <p:spPr>
          <a:xfrm>
            <a:off x="5581500" y="3101500"/>
            <a:ext cx="2733900" cy="1593900"/>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None/>
            </a:pPr>
            <a:r>
              <a:rPr b="1" lang="en-GB" sz="1600">
                <a:solidFill>
                  <a:schemeClr val="dk1"/>
                </a:solidFill>
              </a:rPr>
              <a:t>yes/no questions</a:t>
            </a:r>
            <a:r>
              <a:rPr lang="en-GB" sz="1600">
                <a:solidFill>
                  <a:schemeClr val="dk1"/>
                </a:solidFill>
              </a:rPr>
              <a:t> can be answered via chat:</a:t>
            </a:r>
            <a:endParaRPr sz="1600">
              <a:solidFill>
                <a:schemeClr val="dk1"/>
              </a:solidFill>
            </a:endParaRPr>
          </a:p>
          <a:p>
            <a:pPr indent="0" lvl="0" marL="0" marR="0" rtl="0" algn="r">
              <a:lnSpc>
                <a:spcPct val="100000"/>
              </a:lnSpc>
              <a:spcBef>
                <a:spcPts val="0"/>
              </a:spcBef>
              <a:spcAft>
                <a:spcPts val="0"/>
              </a:spcAft>
              <a:buNone/>
            </a:pPr>
            <a:r>
              <a:rPr lang="en-GB" sz="1600">
                <a:solidFill>
                  <a:schemeClr val="dk1"/>
                </a:solidFill>
              </a:rPr>
              <a:t>Agree = +1</a:t>
            </a:r>
            <a:endParaRPr sz="1600">
              <a:solidFill>
                <a:schemeClr val="dk1"/>
              </a:solidFill>
            </a:endParaRPr>
          </a:p>
          <a:p>
            <a:pPr indent="0" lvl="0" marL="0" marR="0" rtl="0" algn="r">
              <a:lnSpc>
                <a:spcPct val="100000"/>
              </a:lnSpc>
              <a:spcBef>
                <a:spcPts val="0"/>
              </a:spcBef>
              <a:spcAft>
                <a:spcPts val="0"/>
              </a:spcAft>
              <a:buNone/>
            </a:pPr>
            <a:r>
              <a:rPr lang="en-GB" sz="1600">
                <a:solidFill>
                  <a:schemeClr val="dk1"/>
                </a:solidFill>
              </a:rPr>
              <a:t>Do not agree = - 1</a:t>
            </a:r>
            <a:endParaRPr sz="1600">
              <a:solidFill>
                <a:schemeClr val="dk1"/>
              </a:solidFill>
            </a:endParaRPr>
          </a:p>
          <a:p>
            <a:pPr indent="0" lvl="0" marL="0" marR="0" rtl="0" algn="r">
              <a:lnSpc>
                <a:spcPct val="100000"/>
              </a:lnSpc>
              <a:spcBef>
                <a:spcPts val="0"/>
              </a:spcBef>
              <a:spcAft>
                <a:spcPts val="0"/>
              </a:spcAft>
              <a:buNone/>
            </a:pPr>
            <a:r>
              <a:rPr lang="en-GB" sz="1600">
                <a:solidFill>
                  <a:schemeClr val="dk1"/>
                </a:solidFill>
              </a:rPr>
              <a:t>Indifferent =   0</a:t>
            </a:r>
            <a:endParaRPr sz="1600">
              <a:solidFill>
                <a:schemeClr val="dk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47"/>
          <p:cNvSpPr txBox="1"/>
          <p:nvPr/>
        </p:nvSpPr>
        <p:spPr>
          <a:xfrm>
            <a:off x="628651" y="273845"/>
            <a:ext cx="7886700" cy="738225"/>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GB" sz="3200" u="none" cap="none" strike="noStrike">
                <a:solidFill>
                  <a:srgbClr val="000000"/>
                </a:solidFill>
                <a:latin typeface="Arial"/>
                <a:ea typeface="Arial"/>
                <a:cs typeface="Arial"/>
                <a:sym typeface="Arial"/>
              </a:rPr>
              <a:t>Next steps</a:t>
            </a:r>
            <a:endParaRPr/>
          </a:p>
        </p:txBody>
      </p:sp>
      <p:cxnSp>
        <p:nvCxnSpPr>
          <p:cNvPr id="645" name="Google Shape;645;p47"/>
          <p:cNvCxnSpPr/>
          <p:nvPr/>
        </p:nvCxnSpPr>
        <p:spPr>
          <a:xfrm>
            <a:off x="2350260" y="3281415"/>
            <a:ext cx="0" cy="313909"/>
          </a:xfrm>
          <a:prstGeom prst="straightConnector1">
            <a:avLst/>
          </a:prstGeom>
          <a:noFill/>
          <a:ln cap="sq" cmpd="sng" w="12700">
            <a:solidFill>
              <a:srgbClr val="454034"/>
            </a:solidFill>
            <a:prstDash val="solid"/>
            <a:round/>
            <a:headEnd len="med" w="med" type="diamond"/>
            <a:tailEnd len="sm" w="sm" type="none"/>
          </a:ln>
        </p:spPr>
      </p:cxnSp>
      <p:cxnSp>
        <p:nvCxnSpPr>
          <p:cNvPr id="646" name="Google Shape;646;p47"/>
          <p:cNvCxnSpPr/>
          <p:nvPr/>
        </p:nvCxnSpPr>
        <p:spPr>
          <a:xfrm>
            <a:off x="4055130" y="3171373"/>
            <a:ext cx="0" cy="512918"/>
          </a:xfrm>
          <a:prstGeom prst="straightConnector1">
            <a:avLst/>
          </a:prstGeom>
          <a:noFill/>
          <a:ln cap="sq" cmpd="sng" w="12700">
            <a:solidFill>
              <a:srgbClr val="454034"/>
            </a:solidFill>
            <a:prstDash val="solid"/>
            <a:round/>
            <a:headEnd len="med" w="med" type="diamond"/>
            <a:tailEnd len="sm" w="sm" type="none"/>
          </a:ln>
        </p:spPr>
      </p:cxnSp>
      <p:cxnSp>
        <p:nvCxnSpPr>
          <p:cNvPr id="647" name="Google Shape;647;p47"/>
          <p:cNvCxnSpPr/>
          <p:nvPr/>
        </p:nvCxnSpPr>
        <p:spPr>
          <a:xfrm>
            <a:off x="3215904" y="3800947"/>
            <a:ext cx="0" cy="292202"/>
          </a:xfrm>
          <a:prstGeom prst="straightConnector1">
            <a:avLst/>
          </a:prstGeom>
          <a:noFill/>
          <a:ln cap="sq" cmpd="sng" w="12700">
            <a:solidFill>
              <a:srgbClr val="454034"/>
            </a:solidFill>
            <a:prstDash val="solid"/>
            <a:round/>
            <a:headEnd len="sm" w="sm" type="none"/>
            <a:tailEnd len="med" w="med" type="diamond"/>
          </a:ln>
        </p:spPr>
      </p:cxnSp>
      <p:cxnSp>
        <p:nvCxnSpPr>
          <p:cNvPr id="648" name="Google Shape;648;p47"/>
          <p:cNvCxnSpPr/>
          <p:nvPr/>
        </p:nvCxnSpPr>
        <p:spPr>
          <a:xfrm>
            <a:off x="1781970" y="3849446"/>
            <a:ext cx="0" cy="487407"/>
          </a:xfrm>
          <a:prstGeom prst="straightConnector1">
            <a:avLst/>
          </a:prstGeom>
          <a:noFill/>
          <a:ln cap="sq" cmpd="sng" w="12700">
            <a:solidFill>
              <a:srgbClr val="454034"/>
            </a:solidFill>
            <a:prstDash val="solid"/>
            <a:round/>
            <a:headEnd len="sm" w="sm" type="none"/>
            <a:tailEnd len="med" w="med" type="diamond"/>
          </a:ln>
        </p:spPr>
      </p:cxnSp>
      <p:cxnSp>
        <p:nvCxnSpPr>
          <p:cNvPr id="649" name="Google Shape;649;p47"/>
          <p:cNvCxnSpPr/>
          <p:nvPr/>
        </p:nvCxnSpPr>
        <p:spPr>
          <a:xfrm flipH="1">
            <a:off x="4830071" y="3842589"/>
            <a:ext cx="1882" cy="423295"/>
          </a:xfrm>
          <a:prstGeom prst="straightConnector1">
            <a:avLst/>
          </a:prstGeom>
          <a:noFill/>
          <a:ln cap="sq" cmpd="sng" w="12700">
            <a:solidFill>
              <a:srgbClr val="454034"/>
            </a:solidFill>
            <a:prstDash val="solid"/>
            <a:round/>
            <a:headEnd len="sm" w="sm" type="none"/>
            <a:tailEnd len="med" w="med" type="diamond"/>
          </a:ln>
        </p:spPr>
      </p:cxnSp>
      <p:sp>
        <p:nvSpPr>
          <p:cNvPr id="650" name="Google Shape;650;p47"/>
          <p:cNvSpPr txBox="1"/>
          <p:nvPr/>
        </p:nvSpPr>
        <p:spPr>
          <a:xfrm>
            <a:off x="634002" y="3643361"/>
            <a:ext cx="893106" cy="228540"/>
          </a:xfrm>
          <a:prstGeom prst="rect">
            <a:avLst/>
          </a:prstGeom>
          <a:solidFill>
            <a:srgbClr val="F0D70F"/>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GB" sz="1000" u="none" cap="none" strike="noStrike">
                <a:solidFill>
                  <a:schemeClr val="dk1"/>
                </a:solidFill>
                <a:latin typeface="Arial"/>
                <a:ea typeface="Arial"/>
                <a:cs typeface="Arial"/>
                <a:sym typeface="Arial"/>
              </a:rPr>
              <a:t>December</a:t>
            </a:r>
            <a:endParaRPr/>
          </a:p>
        </p:txBody>
      </p:sp>
      <p:sp>
        <p:nvSpPr>
          <p:cNvPr id="651" name="Google Shape;651;p47"/>
          <p:cNvSpPr/>
          <p:nvPr/>
        </p:nvSpPr>
        <p:spPr>
          <a:xfrm rot="5400000">
            <a:off x="8667475" y="3679606"/>
            <a:ext cx="410027" cy="155284"/>
          </a:xfrm>
          <a:prstGeom prst="triangl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cxnSp>
        <p:nvCxnSpPr>
          <p:cNvPr id="652" name="Google Shape;652;p47"/>
          <p:cNvCxnSpPr/>
          <p:nvPr/>
        </p:nvCxnSpPr>
        <p:spPr>
          <a:xfrm>
            <a:off x="1184091" y="3116532"/>
            <a:ext cx="2947" cy="526445"/>
          </a:xfrm>
          <a:prstGeom prst="straightConnector1">
            <a:avLst/>
          </a:prstGeom>
          <a:noFill/>
          <a:ln cap="sq" cmpd="sng" w="12700">
            <a:solidFill>
              <a:srgbClr val="454034"/>
            </a:solidFill>
            <a:prstDash val="solid"/>
            <a:round/>
            <a:headEnd len="med" w="med" type="diamond"/>
            <a:tailEnd len="sm" w="sm" type="none"/>
          </a:ln>
        </p:spPr>
      </p:cxnSp>
      <p:cxnSp>
        <p:nvCxnSpPr>
          <p:cNvPr id="653" name="Google Shape;653;p47"/>
          <p:cNvCxnSpPr/>
          <p:nvPr/>
        </p:nvCxnSpPr>
        <p:spPr>
          <a:xfrm>
            <a:off x="5488728" y="3065982"/>
            <a:ext cx="0" cy="627818"/>
          </a:xfrm>
          <a:prstGeom prst="straightConnector1">
            <a:avLst/>
          </a:prstGeom>
          <a:noFill/>
          <a:ln cap="sq" cmpd="sng" w="12700">
            <a:solidFill>
              <a:srgbClr val="454034"/>
            </a:solidFill>
            <a:prstDash val="solid"/>
            <a:round/>
            <a:headEnd len="med" w="med" type="diamond"/>
            <a:tailEnd len="sm" w="sm" type="none"/>
          </a:ln>
        </p:spPr>
      </p:cxnSp>
      <p:cxnSp>
        <p:nvCxnSpPr>
          <p:cNvPr id="654" name="Google Shape;654;p47"/>
          <p:cNvCxnSpPr/>
          <p:nvPr/>
        </p:nvCxnSpPr>
        <p:spPr>
          <a:xfrm>
            <a:off x="8330178" y="3171373"/>
            <a:ext cx="0" cy="476877"/>
          </a:xfrm>
          <a:prstGeom prst="straightConnector1">
            <a:avLst/>
          </a:prstGeom>
          <a:noFill/>
          <a:ln cap="sq" cmpd="sng" w="12700">
            <a:solidFill>
              <a:srgbClr val="454034"/>
            </a:solidFill>
            <a:prstDash val="solid"/>
            <a:round/>
            <a:headEnd len="med" w="med" type="diamond"/>
            <a:tailEnd len="sm" w="sm" type="none"/>
          </a:ln>
        </p:spPr>
      </p:cxnSp>
      <p:sp>
        <p:nvSpPr>
          <p:cNvPr id="655" name="Google Shape;655;p47"/>
          <p:cNvSpPr txBox="1"/>
          <p:nvPr/>
        </p:nvSpPr>
        <p:spPr>
          <a:xfrm>
            <a:off x="1527831" y="3648250"/>
            <a:ext cx="903998" cy="227771"/>
          </a:xfrm>
          <a:prstGeom prst="rect">
            <a:avLst/>
          </a:prstGeom>
          <a:solidFill>
            <a:srgbClr val="6B6B6B"/>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GB" sz="1000" u="none" cap="none" strike="noStrike">
                <a:solidFill>
                  <a:schemeClr val="lt1"/>
                </a:solidFill>
                <a:latin typeface="Arial"/>
                <a:ea typeface="Arial"/>
                <a:cs typeface="Arial"/>
                <a:sym typeface="Arial"/>
              </a:rPr>
              <a:t>January</a:t>
            </a:r>
            <a:endParaRPr b="1" i="0" sz="1000" u="none" cap="none" strike="noStrike">
              <a:solidFill>
                <a:schemeClr val="lt1"/>
              </a:solidFill>
              <a:latin typeface="Arial"/>
              <a:ea typeface="Arial"/>
              <a:cs typeface="Arial"/>
              <a:sym typeface="Arial"/>
            </a:endParaRPr>
          </a:p>
        </p:txBody>
      </p:sp>
      <p:sp>
        <p:nvSpPr>
          <p:cNvPr id="656" name="Google Shape;656;p47"/>
          <p:cNvSpPr txBox="1"/>
          <p:nvPr/>
        </p:nvSpPr>
        <p:spPr>
          <a:xfrm>
            <a:off x="2427923" y="3648250"/>
            <a:ext cx="903998" cy="227771"/>
          </a:xfrm>
          <a:prstGeom prst="rect">
            <a:avLst/>
          </a:prstGeom>
          <a:solidFill>
            <a:srgbClr val="F0D70F"/>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GB" sz="1000" u="none" cap="none" strike="noStrike">
                <a:solidFill>
                  <a:schemeClr val="dk1"/>
                </a:solidFill>
                <a:latin typeface="Arial"/>
                <a:ea typeface="Arial"/>
                <a:cs typeface="Arial"/>
                <a:sym typeface="Arial"/>
              </a:rPr>
              <a:t>February</a:t>
            </a:r>
            <a:endParaRPr b="1" i="0" sz="1000" u="none" cap="none" strike="noStrike">
              <a:solidFill>
                <a:schemeClr val="dk1"/>
              </a:solidFill>
              <a:latin typeface="Arial"/>
              <a:ea typeface="Arial"/>
              <a:cs typeface="Arial"/>
              <a:sym typeface="Arial"/>
            </a:endParaRPr>
          </a:p>
        </p:txBody>
      </p:sp>
      <p:sp>
        <p:nvSpPr>
          <p:cNvPr id="657" name="Google Shape;657;p47"/>
          <p:cNvSpPr txBox="1"/>
          <p:nvPr/>
        </p:nvSpPr>
        <p:spPr>
          <a:xfrm>
            <a:off x="3332704" y="3648654"/>
            <a:ext cx="903998" cy="227771"/>
          </a:xfrm>
          <a:prstGeom prst="rect">
            <a:avLst/>
          </a:prstGeom>
          <a:solidFill>
            <a:srgbClr val="6B6B6B"/>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GB" sz="1000" u="none" cap="none" strike="noStrike">
                <a:solidFill>
                  <a:schemeClr val="lt1"/>
                </a:solidFill>
                <a:latin typeface="Arial"/>
                <a:ea typeface="Arial"/>
                <a:cs typeface="Arial"/>
                <a:sym typeface="Arial"/>
              </a:rPr>
              <a:t>March</a:t>
            </a:r>
            <a:endParaRPr b="1" i="0" sz="1000" u="none" cap="none" strike="noStrike">
              <a:solidFill>
                <a:schemeClr val="lt1"/>
              </a:solidFill>
              <a:latin typeface="Arial"/>
              <a:ea typeface="Arial"/>
              <a:cs typeface="Arial"/>
              <a:sym typeface="Arial"/>
            </a:endParaRPr>
          </a:p>
        </p:txBody>
      </p:sp>
      <p:sp>
        <p:nvSpPr>
          <p:cNvPr id="658" name="Google Shape;658;p47"/>
          <p:cNvSpPr txBox="1"/>
          <p:nvPr/>
        </p:nvSpPr>
        <p:spPr>
          <a:xfrm>
            <a:off x="4232796" y="3648654"/>
            <a:ext cx="903998" cy="227771"/>
          </a:xfrm>
          <a:prstGeom prst="rect">
            <a:avLst/>
          </a:prstGeom>
          <a:solidFill>
            <a:srgbClr val="F0D70F"/>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GB" sz="1000" u="none" cap="none" strike="noStrike">
                <a:solidFill>
                  <a:schemeClr val="dk1"/>
                </a:solidFill>
                <a:latin typeface="Arial"/>
                <a:ea typeface="Arial"/>
                <a:cs typeface="Arial"/>
                <a:sym typeface="Arial"/>
              </a:rPr>
              <a:t>April</a:t>
            </a:r>
            <a:endParaRPr/>
          </a:p>
        </p:txBody>
      </p:sp>
      <p:sp>
        <p:nvSpPr>
          <p:cNvPr id="659" name="Google Shape;659;p47"/>
          <p:cNvSpPr txBox="1"/>
          <p:nvPr/>
        </p:nvSpPr>
        <p:spPr>
          <a:xfrm>
            <a:off x="5139072" y="3646637"/>
            <a:ext cx="903998" cy="227771"/>
          </a:xfrm>
          <a:prstGeom prst="rect">
            <a:avLst/>
          </a:prstGeom>
          <a:solidFill>
            <a:srgbClr val="6B6B6B"/>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GB" sz="1000" u="none" cap="none" strike="noStrike">
                <a:solidFill>
                  <a:schemeClr val="lt1"/>
                </a:solidFill>
                <a:latin typeface="Arial"/>
                <a:ea typeface="Arial"/>
                <a:cs typeface="Arial"/>
                <a:sym typeface="Arial"/>
              </a:rPr>
              <a:t>May</a:t>
            </a:r>
            <a:endParaRPr b="1" i="0" sz="1000" u="none" cap="none" strike="noStrike">
              <a:solidFill>
                <a:schemeClr val="lt1"/>
              </a:solidFill>
              <a:latin typeface="Arial"/>
              <a:ea typeface="Arial"/>
              <a:cs typeface="Arial"/>
              <a:sym typeface="Arial"/>
            </a:endParaRPr>
          </a:p>
        </p:txBody>
      </p:sp>
      <p:sp>
        <p:nvSpPr>
          <p:cNvPr id="660" name="Google Shape;660;p47"/>
          <p:cNvSpPr txBox="1"/>
          <p:nvPr/>
        </p:nvSpPr>
        <p:spPr>
          <a:xfrm>
            <a:off x="6039164" y="3646637"/>
            <a:ext cx="903998" cy="227771"/>
          </a:xfrm>
          <a:prstGeom prst="rect">
            <a:avLst/>
          </a:prstGeom>
          <a:solidFill>
            <a:srgbClr val="F0D70F"/>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GB" sz="1000" u="none" cap="none" strike="noStrike">
                <a:solidFill>
                  <a:schemeClr val="dk1"/>
                </a:solidFill>
                <a:latin typeface="Arial"/>
                <a:ea typeface="Arial"/>
                <a:cs typeface="Arial"/>
                <a:sym typeface="Arial"/>
              </a:rPr>
              <a:t>June</a:t>
            </a:r>
            <a:endParaRPr b="1" i="0" sz="1000" u="none" cap="none" strike="noStrike">
              <a:solidFill>
                <a:schemeClr val="dk1"/>
              </a:solidFill>
              <a:latin typeface="Arial"/>
              <a:ea typeface="Arial"/>
              <a:cs typeface="Arial"/>
              <a:sym typeface="Arial"/>
            </a:endParaRPr>
          </a:p>
        </p:txBody>
      </p:sp>
      <p:sp>
        <p:nvSpPr>
          <p:cNvPr id="661" name="Google Shape;661;p47"/>
          <p:cNvSpPr txBox="1"/>
          <p:nvPr/>
        </p:nvSpPr>
        <p:spPr>
          <a:xfrm>
            <a:off x="6939318" y="3644130"/>
            <a:ext cx="903998" cy="227771"/>
          </a:xfrm>
          <a:prstGeom prst="rect">
            <a:avLst/>
          </a:prstGeom>
          <a:solidFill>
            <a:srgbClr val="6B6B6B"/>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GB" sz="1000" u="none" cap="none" strike="noStrike">
                <a:solidFill>
                  <a:schemeClr val="lt1"/>
                </a:solidFill>
                <a:latin typeface="Arial"/>
                <a:ea typeface="Arial"/>
                <a:cs typeface="Arial"/>
                <a:sym typeface="Arial"/>
              </a:rPr>
              <a:t>July</a:t>
            </a:r>
            <a:endParaRPr b="1" i="0" sz="1000" u="none" cap="none" strike="noStrike">
              <a:solidFill>
                <a:schemeClr val="lt1"/>
              </a:solidFill>
              <a:latin typeface="Arial"/>
              <a:ea typeface="Arial"/>
              <a:cs typeface="Arial"/>
              <a:sym typeface="Arial"/>
            </a:endParaRPr>
          </a:p>
        </p:txBody>
      </p:sp>
      <p:sp>
        <p:nvSpPr>
          <p:cNvPr id="662" name="Google Shape;662;p47"/>
          <p:cNvSpPr txBox="1"/>
          <p:nvPr/>
        </p:nvSpPr>
        <p:spPr>
          <a:xfrm>
            <a:off x="628651" y="2714618"/>
            <a:ext cx="1108762" cy="38528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GB" sz="1050" u="none" cap="none" strike="noStrike">
                <a:solidFill>
                  <a:schemeClr val="dk1"/>
                </a:solidFill>
                <a:latin typeface="Arial"/>
                <a:ea typeface="Arial"/>
                <a:cs typeface="Arial"/>
                <a:sym typeface="Arial"/>
              </a:rPr>
              <a:t>Business Workshop</a:t>
            </a:r>
            <a:endParaRPr b="1" i="0" sz="500" u="none" cap="none" strike="noStrike">
              <a:solidFill>
                <a:schemeClr val="dk1"/>
              </a:solidFill>
              <a:latin typeface="Arial"/>
              <a:ea typeface="Arial"/>
              <a:cs typeface="Arial"/>
              <a:sym typeface="Arial"/>
            </a:endParaRPr>
          </a:p>
        </p:txBody>
      </p:sp>
      <p:sp>
        <p:nvSpPr>
          <p:cNvPr id="663" name="Google Shape;663;p47"/>
          <p:cNvSpPr txBox="1"/>
          <p:nvPr/>
        </p:nvSpPr>
        <p:spPr>
          <a:xfrm>
            <a:off x="1220166" y="4412036"/>
            <a:ext cx="1108762" cy="38528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GB" sz="1050" u="none" cap="none" strike="noStrike">
                <a:solidFill>
                  <a:schemeClr val="dk1"/>
                </a:solidFill>
                <a:latin typeface="Arial"/>
                <a:ea typeface="Arial"/>
                <a:cs typeface="Arial"/>
                <a:sym typeface="Arial"/>
              </a:rPr>
              <a:t>Thematic Workshop</a:t>
            </a:r>
            <a:endParaRPr b="1" i="0" sz="500" u="none" cap="none" strike="noStrike">
              <a:solidFill>
                <a:schemeClr val="dk1"/>
              </a:solidFill>
              <a:latin typeface="Arial"/>
              <a:ea typeface="Arial"/>
              <a:cs typeface="Arial"/>
              <a:sym typeface="Arial"/>
            </a:endParaRPr>
          </a:p>
        </p:txBody>
      </p:sp>
      <p:sp>
        <p:nvSpPr>
          <p:cNvPr id="664" name="Google Shape;664;p47"/>
          <p:cNvSpPr txBox="1"/>
          <p:nvPr/>
        </p:nvSpPr>
        <p:spPr>
          <a:xfrm>
            <a:off x="1795879" y="2863570"/>
            <a:ext cx="1108762" cy="22799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GB" sz="1050" u="none" cap="none" strike="noStrike">
                <a:solidFill>
                  <a:schemeClr val="dk1"/>
                </a:solidFill>
                <a:latin typeface="Arial"/>
                <a:ea typeface="Arial"/>
                <a:cs typeface="Arial"/>
                <a:sym typeface="Arial"/>
              </a:rPr>
              <a:t>Thematic Workshop</a:t>
            </a:r>
            <a:endParaRPr b="1" i="0" sz="500" u="none" cap="none" strike="noStrike">
              <a:solidFill>
                <a:schemeClr val="dk1"/>
              </a:solidFill>
              <a:latin typeface="Arial"/>
              <a:ea typeface="Arial"/>
              <a:cs typeface="Arial"/>
              <a:sym typeface="Arial"/>
            </a:endParaRPr>
          </a:p>
        </p:txBody>
      </p:sp>
      <p:sp>
        <p:nvSpPr>
          <p:cNvPr id="665" name="Google Shape;665;p47"/>
          <p:cNvSpPr txBox="1"/>
          <p:nvPr/>
        </p:nvSpPr>
        <p:spPr>
          <a:xfrm>
            <a:off x="2661523" y="4170505"/>
            <a:ext cx="1108762" cy="38528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GB" sz="1050" u="none" cap="none" strike="noStrike">
                <a:solidFill>
                  <a:schemeClr val="dk1"/>
                </a:solidFill>
                <a:latin typeface="Arial"/>
                <a:ea typeface="Arial"/>
                <a:cs typeface="Arial"/>
                <a:sym typeface="Arial"/>
              </a:rPr>
              <a:t>Thematic Workshop</a:t>
            </a:r>
            <a:endParaRPr b="1" i="0" sz="500" u="none" cap="none" strike="noStrike">
              <a:solidFill>
                <a:schemeClr val="dk1"/>
              </a:solidFill>
              <a:latin typeface="Arial"/>
              <a:ea typeface="Arial"/>
              <a:cs typeface="Arial"/>
              <a:sym typeface="Arial"/>
            </a:endParaRPr>
          </a:p>
        </p:txBody>
      </p:sp>
      <p:sp>
        <p:nvSpPr>
          <p:cNvPr id="666" name="Google Shape;666;p47"/>
          <p:cNvSpPr txBox="1"/>
          <p:nvPr/>
        </p:nvSpPr>
        <p:spPr>
          <a:xfrm>
            <a:off x="3500749" y="2775294"/>
            <a:ext cx="1108762" cy="38528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GB" sz="1050" u="none" cap="none" strike="noStrike">
                <a:solidFill>
                  <a:schemeClr val="dk1"/>
                </a:solidFill>
                <a:latin typeface="Arial"/>
                <a:ea typeface="Arial"/>
                <a:cs typeface="Arial"/>
                <a:sym typeface="Arial"/>
              </a:rPr>
              <a:t>Thematic Workshop</a:t>
            </a:r>
            <a:endParaRPr b="1" i="0" sz="500" u="none" cap="none" strike="noStrike">
              <a:solidFill>
                <a:schemeClr val="dk1"/>
              </a:solidFill>
              <a:latin typeface="Arial"/>
              <a:ea typeface="Arial"/>
              <a:cs typeface="Arial"/>
              <a:sym typeface="Arial"/>
            </a:endParaRPr>
          </a:p>
        </p:txBody>
      </p:sp>
      <p:sp>
        <p:nvSpPr>
          <p:cNvPr id="667" name="Google Shape;667;p47"/>
          <p:cNvSpPr txBox="1"/>
          <p:nvPr/>
        </p:nvSpPr>
        <p:spPr>
          <a:xfrm>
            <a:off x="4273770" y="4339012"/>
            <a:ext cx="1108762" cy="38528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GB" sz="1050" u="none" cap="none" strike="noStrike">
                <a:solidFill>
                  <a:schemeClr val="dk1"/>
                </a:solidFill>
                <a:latin typeface="Arial"/>
                <a:ea typeface="Arial"/>
                <a:cs typeface="Arial"/>
                <a:sym typeface="Arial"/>
              </a:rPr>
              <a:t>Thematic Workshop</a:t>
            </a:r>
            <a:endParaRPr b="1" i="0" sz="500" u="none" cap="none" strike="noStrike">
              <a:solidFill>
                <a:schemeClr val="dk1"/>
              </a:solidFill>
              <a:latin typeface="Arial"/>
              <a:ea typeface="Arial"/>
              <a:cs typeface="Arial"/>
              <a:sym typeface="Arial"/>
            </a:endParaRPr>
          </a:p>
        </p:txBody>
      </p:sp>
      <p:sp>
        <p:nvSpPr>
          <p:cNvPr id="668" name="Google Shape;668;p47"/>
          <p:cNvSpPr txBox="1"/>
          <p:nvPr/>
        </p:nvSpPr>
        <p:spPr>
          <a:xfrm>
            <a:off x="4930402" y="2647704"/>
            <a:ext cx="1108762" cy="38528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GB" sz="1050" u="none" cap="none" strike="noStrike">
                <a:solidFill>
                  <a:schemeClr val="dk1"/>
                </a:solidFill>
                <a:latin typeface="Arial"/>
                <a:ea typeface="Arial"/>
                <a:cs typeface="Arial"/>
                <a:sym typeface="Arial"/>
              </a:rPr>
              <a:t>Start Public review</a:t>
            </a:r>
            <a:endParaRPr b="1" i="0" sz="500" u="none" cap="none" strike="noStrike">
              <a:solidFill>
                <a:schemeClr val="dk1"/>
              </a:solidFill>
              <a:latin typeface="Arial"/>
              <a:ea typeface="Arial"/>
              <a:cs typeface="Arial"/>
              <a:sym typeface="Arial"/>
            </a:endParaRPr>
          </a:p>
        </p:txBody>
      </p:sp>
      <p:sp>
        <p:nvSpPr>
          <p:cNvPr id="669" name="Google Shape;669;p47"/>
          <p:cNvSpPr txBox="1"/>
          <p:nvPr/>
        </p:nvSpPr>
        <p:spPr>
          <a:xfrm>
            <a:off x="7792132" y="2714618"/>
            <a:ext cx="1108762" cy="38528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GB" sz="1050" u="none" cap="none" strike="noStrike">
                <a:solidFill>
                  <a:schemeClr val="dk1"/>
                </a:solidFill>
                <a:latin typeface="Arial"/>
                <a:ea typeface="Arial"/>
                <a:cs typeface="Arial"/>
                <a:sym typeface="Arial"/>
              </a:rPr>
              <a:t>End Public review</a:t>
            </a:r>
            <a:endParaRPr b="1" i="0" sz="500" u="none" cap="none" strike="noStrike">
              <a:solidFill>
                <a:schemeClr val="dk1"/>
              </a:solidFill>
              <a:latin typeface="Arial"/>
              <a:ea typeface="Arial"/>
              <a:cs typeface="Arial"/>
              <a:sym typeface="Arial"/>
            </a:endParaRPr>
          </a:p>
        </p:txBody>
      </p:sp>
      <p:sp>
        <p:nvSpPr>
          <p:cNvPr id="670" name="Google Shape;670;p47"/>
          <p:cNvSpPr/>
          <p:nvPr/>
        </p:nvSpPr>
        <p:spPr>
          <a:xfrm rot="-5400000">
            <a:off x="6865300" y="2555130"/>
            <a:ext cx="104641" cy="2857784"/>
          </a:xfrm>
          <a:prstGeom prst="leftBrace">
            <a:avLst>
              <a:gd fmla="val 8333" name="adj1"/>
              <a:gd fmla="val 50000" name="adj2"/>
            </a:avLst>
          </a:prstGeom>
          <a:noFill/>
          <a:ln cap="flat" cmpd="sng" w="9525">
            <a:solidFill>
              <a:srgbClr val="3533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1" name="Google Shape;671;p47"/>
          <p:cNvSpPr txBox="1"/>
          <p:nvPr/>
        </p:nvSpPr>
        <p:spPr>
          <a:xfrm>
            <a:off x="6148595" y="4116042"/>
            <a:ext cx="1643537" cy="38528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Arial"/>
                <a:ea typeface="Arial"/>
                <a:cs typeface="Arial"/>
                <a:sym typeface="Arial"/>
              </a:rPr>
              <a:t>Implementation of draft specification</a:t>
            </a:r>
            <a:endParaRPr b="0" i="0" sz="1100" u="none" cap="none" strike="noStrike">
              <a:solidFill>
                <a:schemeClr val="dk1"/>
              </a:solidFill>
              <a:latin typeface="Arial"/>
              <a:ea typeface="Arial"/>
              <a:cs typeface="Arial"/>
              <a:sym typeface="Arial"/>
            </a:endParaRPr>
          </a:p>
        </p:txBody>
      </p:sp>
      <p:sp>
        <p:nvSpPr>
          <p:cNvPr id="672" name="Google Shape;672;p47"/>
          <p:cNvSpPr/>
          <p:nvPr/>
        </p:nvSpPr>
        <p:spPr>
          <a:xfrm>
            <a:off x="628651" y="3427673"/>
            <a:ext cx="1709695" cy="22506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chemeClr val="lt1"/>
                </a:solidFill>
                <a:latin typeface="Arial"/>
                <a:ea typeface="Arial"/>
                <a:cs typeface="Arial"/>
                <a:sym typeface="Arial"/>
              </a:rPr>
              <a:t>2020</a:t>
            </a:r>
            <a:endParaRPr/>
          </a:p>
        </p:txBody>
      </p:sp>
      <p:sp>
        <p:nvSpPr>
          <p:cNvPr id="673" name="Google Shape;673;p47"/>
          <p:cNvSpPr/>
          <p:nvPr/>
        </p:nvSpPr>
        <p:spPr>
          <a:xfrm>
            <a:off x="2340888" y="3428933"/>
            <a:ext cx="6315222" cy="218913"/>
          </a:xfrm>
          <a:prstGeom prst="rect">
            <a:avLst/>
          </a:prstGeom>
          <a:solidFill>
            <a:srgbClr val="88848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chemeClr val="lt1"/>
                </a:solidFill>
                <a:latin typeface="Arial"/>
                <a:ea typeface="Arial"/>
                <a:cs typeface="Arial"/>
                <a:sym typeface="Arial"/>
              </a:rPr>
              <a:t>2021</a:t>
            </a:r>
            <a:endParaRPr/>
          </a:p>
        </p:txBody>
      </p:sp>
      <p:sp>
        <p:nvSpPr>
          <p:cNvPr id="674" name="Google Shape;674;p47"/>
          <p:cNvSpPr txBox="1"/>
          <p:nvPr/>
        </p:nvSpPr>
        <p:spPr>
          <a:xfrm>
            <a:off x="7841426" y="3648250"/>
            <a:ext cx="814683" cy="227771"/>
          </a:xfrm>
          <a:prstGeom prst="rect">
            <a:avLst/>
          </a:prstGeom>
          <a:solidFill>
            <a:srgbClr val="F0D70F"/>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GB" sz="1000" u="none" cap="none" strike="noStrike">
                <a:solidFill>
                  <a:schemeClr val="dk1"/>
                </a:solidFill>
                <a:latin typeface="Arial"/>
                <a:ea typeface="Arial"/>
                <a:cs typeface="Arial"/>
                <a:sym typeface="Arial"/>
              </a:rPr>
              <a:t>August</a:t>
            </a:r>
            <a:endParaRPr/>
          </a:p>
        </p:txBody>
      </p:sp>
      <p:sp>
        <p:nvSpPr>
          <p:cNvPr id="675" name="Google Shape;675;p47"/>
          <p:cNvSpPr/>
          <p:nvPr/>
        </p:nvSpPr>
        <p:spPr>
          <a:xfrm>
            <a:off x="1094512" y="2278234"/>
            <a:ext cx="179157" cy="351692"/>
          </a:xfrm>
          <a:prstGeom prst="downArrow">
            <a:avLst>
              <a:gd fmla="val 50000" name="adj1"/>
              <a:gd fmla="val 50000" name="adj2"/>
            </a:avLst>
          </a:prstGeom>
          <a:solidFill>
            <a:schemeClr val="accent1"/>
          </a:solidFill>
          <a:ln cap="flat" cmpd="sng" w="25400">
            <a:solidFill>
              <a:srgbClr val="BAB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76" name="Google Shape;676;p47"/>
          <p:cNvSpPr txBox="1"/>
          <p:nvPr/>
        </p:nvSpPr>
        <p:spPr>
          <a:xfrm>
            <a:off x="628651" y="2086241"/>
            <a:ext cx="1108762" cy="23429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0" i="0" lang="en-GB" sz="1050" u="none" cap="none" strike="noStrike">
                <a:solidFill>
                  <a:schemeClr val="dk1"/>
                </a:solidFill>
                <a:latin typeface="Arial"/>
                <a:ea typeface="Arial"/>
                <a:cs typeface="Arial"/>
                <a:sym typeface="Arial"/>
              </a:rPr>
              <a:t>Today</a:t>
            </a:r>
            <a:endParaRPr b="0" i="0" sz="500" u="none" cap="none" strike="noStrike">
              <a:solidFill>
                <a:schemeClr val="dk1"/>
              </a:solidFill>
              <a:latin typeface="Arial"/>
              <a:ea typeface="Arial"/>
              <a:cs typeface="Arial"/>
              <a:sym typeface="Arial"/>
            </a:endParaRPr>
          </a:p>
        </p:txBody>
      </p:sp>
      <p:sp>
        <p:nvSpPr>
          <p:cNvPr id="677" name="Google Shape;677;p47"/>
          <p:cNvSpPr txBox="1"/>
          <p:nvPr/>
        </p:nvSpPr>
        <p:spPr>
          <a:xfrm>
            <a:off x="628651" y="958368"/>
            <a:ext cx="7886700" cy="982502"/>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0" i="0" lang="en-GB" sz="1800" u="none" cap="none" strike="noStrike">
                <a:solidFill>
                  <a:srgbClr val="000000"/>
                </a:solidFill>
                <a:latin typeface="Arial"/>
                <a:ea typeface="Arial"/>
                <a:cs typeface="Arial"/>
                <a:sym typeface="Arial"/>
              </a:rPr>
              <a:t>Thematic workshop on the </a:t>
            </a:r>
            <a:r>
              <a:rPr b="1" i="0" lang="en-GB" sz="1800" u="none" cap="none" strike="noStrike">
                <a:solidFill>
                  <a:srgbClr val="000000"/>
                </a:solidFill>
                <a:latin typeface="Arial"/>
                <a:ea typeface="Arial"/>
                <a:cs typeface="Arial"/>
                <a:sym typeface="Arial"/>
              </a:rPr>
              <a:t>12th of January </a:t>
            </a:r>
            <a:r>
              <a:rPr b="0" i="0" lang="en-GB" sz="1800" u="none" cap="none" strike="noStrike">
                <a:solidFill>
                  <a:srgbClr val="000000"/>
                </a:solidFill>
                <a:latin typeface="Arial"/>
                <a:ea typeface="Arial"/>
                <a:cs typeface="Arial"/>
                <a:sym typeface="Arial"/>
              </a:rPr>
              <a:t>(13h-15h30 CET)</a:t>
            </a:r>
            <a:br>
              <a:rPr b="0" i="0" lang="en-GB" sz="1800" u="none" cap="none" strike="noStrike">
                <a:solidFill>
                  <a:srgbClr val="000000"/>
                </a:solidFill>
                <a:latin typeface="Arial"/>
                <a:ea typeface="Arial"/>
                <a:cs typeface="Arial"/>
                <a:sym typeface="Arial"/>
              </a:rPr>
            </a:br>
            <a:br>
              <a:rPr b="0" i="0" lang="en-GB" sz="1800" u="none" cap="none" strike="noStrike">
                <a:solidFill>
                  <a:srgbClr val="000000"/>
                </a:solidFill>
                <a:latin typeface="Arial"/>
                <a:ea typeface="Arial"/>
                <a:cs typeface="Arial"/>
                <a:sym typeface="Arial"/>
              </a:rPr>
            </a:br>
            <a:r>
              <a:rPr b="0" i="0" lang="en-GB" sz="1800" u="none" cap="none" strike="noStrike">
                <a:solidFill>
                  <a:srgbClr val="000000"/>
                </a:solidFill>
                <a:latin typeface="Arial"/>
                <a:ea typeface="Arial"/>
                <a:cs typeface="Arial"/>
                <a:sym typeface="Arial"/>
              </a:rPr>
              <a:t>Don’t forget to </a:t>
            </a:r>
            <a:r>
              <a:rPr b="1" i="0" lang="en-GB" sz="1800" u="none" cap="none" strike="noStrike">
                <a:solidFill>
                  <a:srgbClr val="000000"/>
                </a:solidFill>
                <a:latin typeface="Arial"/>
                <a:ea typeface="Arial"/>
                <a:cs typeface="Arial"/>
                <a:sym typeface="Arial"/>
              </a:rPr>
              <a:t>subscribe</a:t>
            </a:r>
            <a:r>
              <a:rPr b="0" i="0" lang="en-GB" sz="18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n-GB" sz="1050" u="sng" cap="none" strike="noStrike">
                <a:solidFill>
                  <a:srgbClr val="000000"/>
                </a:solidFill>
                <a:latin typeface="Arial"/>
                <a:ea typeface="Arial"/>
                <a:cs typeface="Arial"/>
                <a:sym typeface="Arial"/>
                <a:hlinkClick r:id="rId3">
                  <a:extLst>
                    <a:ext uri="{A12FA001-AC4F-418D-AE19-62706E023703}">
                      <ahyp:hlinkClr val="tx"/>
                    </a:ext>
                  </a:extLst>
                </a:hlinkClick>
              </a:rPr>
              <a:t>https://overheid.vlaanderen.be/opleiding/oslo-air-and-water-model</a:t>
            </a:r>
            <a:r>
              <a:rPr b="0" i="0" lang="en-GB" sz="1050" u="none" cap="none" strike="noStrike">
                <a:solidFill>
                  <a:srgbClr val="000000"/>
                </a:solidFill>
                <a:latin typeface="Arial"/>
                <a:ea typeface="Arial"/>
                <a:cs typeface="Arial"/>
                <a:sym typeface="Arial"/>
              </a:rPr>
              <a:t>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grpSp>
        <p:nvGrpSpPr>
          <p:cNvPr id="682" name="Google Shape;682;p48"/>
          <p:cNvGrpSpPr/>
          <p:nvPr/>
        </p:nvGrpSpPr>
        <p:grpSpPr>
          <a:xfrm>
            <a:off x="642148" y="1369556"/>
            <a:ext cx="478303" cy="478303"/>
            <a:chOff x="4640263" y="1219200"/>
            <a:chExt cx="123825" cy="123825"/>
          </a:xfrm>
        </p:grpSpPr>
        <p:sp>
          <p:nvSpPr>
            <p:cNvPr id="683" name="Google Shape;683;p48"/>
            <p:cNvSpPr/>
            <p:nvPr/>
          </p:nvSpPr>
          <p:spPr>
            <a:xfrm>
              <a:off x="4673600" y="1285875"/>
              <a:ext cx="22225" cy="22225"/>
            </a:xfrm>
            <a:custGeom>
              <a:rect b="b" l="l" r="r" t="t"/>
              <a:pathLst>
                <a:path extrusionOk="0" h="100" w="106">
                  <a:moveTo>
                    <a:pt x="43" y="5"/>
                  </a:moveTo>
                  <a:cubicBezTo>
                    <a:pt x="17" y="11"/>
                    <a:pt x="0" y="37"/>
                    <a:pt x="6" y="63"/>
                  </a:cubicBezTo>
                  <a:cubicBezTo>
                    <a:pt x="9" y="75"/>
                    <a:pt x="16" y="86"/>
                    <a:pt x="27" y="93"/>
                  </a:cubicBezTo>
                  <a:cubicBezTo>
                    <a:pt x="35" y="98"/>
                    <a:pt x="44" y="100"/>
                    <a:pt x="53" y="100"/>
                  </a:cubicBezTo>
                  <a:cubicBezTo>
                    <a:pt x="57" y="100"/>
                    <a:pt x="60" y="100"/>
                    <a:pt x="63" y="99"/>
                  </a:cubicBezTo>
                  <a:cubicBezTo>
                    <a:pt x="89" y="94"/>
                    <a:pt x="106" y="68"/>
                    <a:pt x="100" y="42"/>
                  </a:cubicBezTo>
                  <a:cubicBezTo>
                    <a:pt x="94" y="16"/>
                    <a:pt x="69" y="0"/>
                    <a:pt x="43" y="5"/>
                  </a:cubicBezTo>
                  <a:close/>
                  <a:moveTo>
                    <a:pt x="73" y="65"/>
                  </a:moveTo>
                  <a:cubicBezTo>
                    <a:pt x="70" y="71"/>
                    <a:pt x="64" y="74"/>
                    <a:pt x="58" y="76"/>
                  </a:cubicBezTo>
                  <a:cubicBezTo>
                    <a:pt x="52" y="77"/>
                    <a:pt x="46" y="76"/>
                    <a:pt x="40" y="72"/>
                  </a:cubicBezTo>
                  <a:cubicBezTo>
                    <a:pt x="35" y="69"/>
                    <a:pt x="31" y="64"/>
                    <a:pt x="30" y="57"/>
                  </a:cubicBezTo>
                  <a:cubicBezTo>
                    <a:pt x="27" y="45"/>
                    <a:pt x="35" y="32"/>
                    <a:pt x="48" y="29"/>
                  </a:cubicBezTo>
                  <a:cubicBezTo>
                    <a:pt x="54" y="28"/>
                    <a:pt x="61" y="29"/>
                    <a:pt x="66" y="32"/>
                  </a:cubicBezTo>
                  <a:cubicBezTo>
                    <a:pt x="71" y="36"/>
                    <a:pt x="75" y="41"/>
                    <a:pt x="76" y="47"/>
                  </a:cubicBezTo>
                  <a:cubicBezTo>
                    <a:pt x="78" y="53"/>
                    <a:pt x="77" y="60"/>
                    <a:pt x="73" y="65"/>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84" name="Google Shape;684;p48"/>
            <p:cNvSpPr/>
            <p:nvPr/>
          </p:nvSpPr>
          <p:spPr>
            <a:xfrm>
              <a:off x="4652963" y="1265238"/>
              <a:ext cx="65088" cy="65088"/>
            </a:xfrm>
            <a:custGeom>
              <a:rect b="b" l="l" r="r" t="t"/>
              <a:pathLst>
                <a:path extrusionOk="0" h="304" w="304">
                  <a:moveTo>
                    <a:pt x="304" y="158"/>
                  </a:moveTo>
                  <a:cubicBezTo>
                    <a:pt x="288" y="83"/>
                    <a:pt x="288" y="83"/>
                    <a:pt x="288" y="83"/>
                  </a:cubicBezTo>
                  <a:cubicBezTo>
                    <a:pt x="250" y="82"/>
                    <a:pt x="250" y="82"/>
                    <a:pt x="250" y="82"/>
                  </a:cubicBezTo>
                  <a:cubicBezTo>
                    <a:pt x="244" y="75"/>
                    <a:pt x="238" y="68"/>
                    <a:pt x="231" y="62"/>
                  </a:cubicBezTo>
                  <a:cubicBezTo>
                    <a:pt x="233" y="24"/>
                    <a:pt x="233" y="24"/>
                    <a:pt x="233" y="24"/>
                  </a:cubicBezTo>
                  <a:cubicBezTo>
                    <a:pt x="160" y="0"/>
                    <a:pt x="160" y="0"/>
                    <a:pt x="160" y="0"/>
                  </a:cubicBezTo>
                  <a:cubicBezTo>
                    <a:pt x="140" y="33"/>
                    <a:pt x="140" y="33"/>
                    <a:pt x="140" y="33"/>
                  </a:cubicBezTo>
                  <a:cubicBezTo>
                    <a:pt x="135" y="33"/>
                    <a:pt x="131" y="34"/>
                    <a:pt x="126" y="35"/>
                  </a:cubicBezTo>
                  <a:cubicBezTo>
                    <a:pt x="122" y="36"/>
                    <a:pt x="118" y="37"/>
                    <a:pt x="113" y="39"/>
                  </a:cubicBezTo>
                  <a:cubicBezTo>
                    <a:pt x="81" y="18"/>
                    <a:pt x="81" y="18"/>
                    <a:pt x="81" y="18"/>
                  </a:cubicBezTo>
                  <a:cubicBezTo>
                    <a:pt x="25" y="70"/>
                    <a:pt x="25" y="70"/>
                    <a:pt x="25" y="70"/>
                  </a:cubicBezTo>
                  <a:cubicBezTo>
                    <a:pt x="43" y="103"/>
                    <a:pt x="43" y="103"/>
                    <a:pt x="43" y="103"/>
                  </a:cubicBezTo>
                  <a:cubicBezTo>
                    <a:pt x="39" y="112"/>
                    <a:pt x="36" y="121"/>
                    <a:pt x="34" y="129"/>
                  </a:cubicBezTo>
                  <a:cubicBezTo>
                    <a:pt x="0" y="146"/>
                    <a:pt x="0" y="146"/>
                    <a:pt x="0" y="146"/>
                  </a:cubicBezTo>
                  <a:cubicBezTo>
                    <a:pt x="17" y="221"/>
                    <a:pt x="17" y="221"/>
                    <a:pt x="17" y="221"/>
                  </a:cubicBezTo>
                  <a:cubicBezTo>
                    <a:pt x="55" y="222"/>
                    <a:pt x="55" y="222"/>
                    <a:pt x="55" y="222"/>
                  </a:cubicBezTo>
                  <a:cubicBezTo>
                    <a:pt x="60" y="230"/>
                    <a:pt x="66" y="237"/>
                    <a:pt x="73" y="243"/>
                  </a:cubicBezTo>
                  <a:cubicBezTo>
                    <a:pt x="71" y="281"/>
                    <a:pt x="71" y="281"/>
                    <a:pt x="71" y="281"/>
                  </a:cubicBezTo>
                  <a:cubicBezTo>
                    <a:pt x="144" y="304"/>
                    <a:pt x="144" y="304"/>
                    <a:pt x="144" y="304"/>
                  </a:cubicBezTo>
                  <a:cubicBezTo>
                    <a:pt x="164" y="272"/>
                    <a:pt x="164" y="272"/>
                    <a:pt x="164" y="272"/>
                  </a:cubicBezTo>
                  <a:cubicBezTo>
                    <a:pt x="169" y="271"/>
                    <a:pt x="174" y="270"/>
                    <a:pt x="178" y="270"/>
                  </a:cubicBezTo>
                  <a:cubicBezTo>
                    <a:pt x="182" y="269"/>
                    <a:pt x="186" y="267"/>
                    <a:pt x="191" y="266"/>
                  </a:cubicBezTo>
                  <a:cubicBezTo>
                    <a:pt x="223" y="287"/>
                    <a:pt x="223" y="287"/>
                    <a:pt x="223" y="287"/>
                  </a:cubicBezTo>
                  <a:cubicBezTo>
                    <a:pt x="280" y="235"/>
                    <a:pt x="280" y="235"/>
                    <a:pt x="280" y="235"/>
                  </a:cubicBezTo>
                  <a:cubicBezTo>
                    <a:pt x="262" y="201"/>
                    <a:pt x="262" y="201"/>
                    <a:pt x="262" y="201"/>
                  </a:cubicBezTo>
                  <a:cubicBezTo>
                    <a:pt x="265" y="193"/>
                    <a:pt x="268" y="184"/>
                    <a:pt x="270" y="175"/>
                  </a:cubicBezTo>
                  <a:lnTo>
                    <a:pt x="304" y="158"/>
                  </a:lnTo>
                  <a:close/>
                  <a:moveTo>
                    <a:pt x="248" y="159"/>
                  </a:moveTo>
                  <a:cubicBezTo>
                    <a:pt x="246" y="169"/>
                    <a:pt x="246" y="169"/>
                    <a:pt x="246" y="169"/>
                  </a:cubicBezTo>
                  <a:cubicBezTo>
                    <a:pt x="245" y="177"/>
                    <a:pt x="243" y="185"/>
                    <a:pt x="239" y="193"/>
                  </a:cubicBezTo>
                  <a:cubicBezTo>
                    <a:pt x="234" y="202"/>
                    <a:pt x="234" y="202"/>
                    <a:pt x="234" y="202"/>
                  </a:cubicBezTo>
                  <a:cubicBezTo>
                    <a:pt x="249" y="230"/>
                    <a:pt x="249" y="230"/>
                    <a:pt x="249" y="230"/>
                  </a:cubicBezTo>
                  <a:cubicBezTo>
                    <a:pt x="221" y="256"/>
                    <a:pt x="221" y="256"/>
                    <a:pt x="221" y="256"/>
                  </a:cubicBezTo>
                  <a:cubicBezTo>
                    <a:pt x="194" y="239"/>
                    <a:pt x="194" y="239"/>
                    <a:pt x="194" y="239"/>
                  </a:cubicBezTo>
                  <a:cubicBezTo>
                    <a:pt x="184" y="242"/>
                    <a:pt x="184" y="242"/>
                    <a:pt x="184" y="242"/>
                  </a:cubicBezTo>
                  <a:cubicBezTo>
                    <a:pt x="180" y="244"/>
                    <a:pt x="176" y="245"/>
                    <a:pt x="173" y="246"/>
                  </a:cubicBezTo>
                  <a:cubicBezTo>
                    <a:pt x="169" y="247"/>
                    <a:pt x="165" y="247"/>
                    <a:pt x="161" y="248"/>
                  </a:cubicBezTo>
                  <a:cubicBezTo>
                    <a:pt x="150" y="249"/>
                    <a:pt x="150" y="249"/>
                    <a:pt x="150" y="249"/>
                  </a:cubicBezTo>
                  <a:cubicBezTo>
                    <a:pt x="134" y="275"/>
                    <a:pt x="134" y="275"/>
                    <a:pt x="134" y="275"/>
                  </a:cubicBezTo>
                  <a:cubicBezTo>
                    <a:pt x="96" y="264"/>
                    <a:pt x="96" y="264"/>
                    <a:pt x="96" y="264"/>
                  </a:cubicBezTo>
                  <a:cubicBezTo>
                    <a:pt x="98" y="232"/>
                    <a:pt x="98" y="232"/>
                    <a:pt x="98" y="232"/>
                  </a:cubicBezTo>
                  <a:cubicBezTo>
                    <a:pt x="90" y="225"/>
                    <a:pt x="90" y="225"/>
                    <a:pt x="90" y="225"/>
                  </a:cubicBezTo>
                  <a:cubicBezTo>
                    <a:pt x="84" y="220"/>
                    <a:pt x="78" y="214"/>
                    <a:pt x="74" y="207"/>
                  </a:cubicBezTo>
                  <a:cubicBezTo>
                    <a:pt x="68" y="199"/>
                    <a:pt x="68" y="199"/>
                    <a:pt x="68" y="199"/>
                  </a:cubicBezTo>
                  <a:cubicBezTo>
                    <a:pt x="36" y="198"/>
                    <a:pt x="36" y="198"/>
                    <a:pt x="36" y="198"/>
                  </a:cubicBezTo>
                  <a:cubicBezTo>
                    <a:pt x="28" y="160"/>
                    <a:pt x="28" y="160"/>
                    <a:pt x="28" y="160"/>
                  </a:cubicBezTo>
                  <a:cubicBezTo>
                    <a:pt x="56" y="146"/>
                    <a:pt x="56" y="146"/>
                    <a:pt x="56" y="146"/>
                  </a:cubicBezTo>
                  <a:cubicBezTo>
                    <a:pt x="58" y="135"/>
                    <a:pt x="58" y="135"/>
                    <a:pt x="58" y="135"/>
                  </a:cubicBezTo>
                  <a:cubicBezTo>
                    <a:pt x="59" y="127"/>
                    <a:pt x="62" y="120"/>
                    <a:pt x="65" y="112"/>
                  </a:cubicBezTo>
                  <a:cubicBezTo>
                    <a:pt x="70" y="102"/>
                    <a:pt x="70" y="102"/>
                    <a:pt x="70" y="102"/>
                  </a:cubicBezTo>
                  <a:cubicBezTo>
                    <a:pt x="55" y="75"/>
                    <a:pt x="55" y="75"/>
                    <a:pt x="55" y="75"/>
                  </a:cubicBezTo>
                  <a:cubicBezTo>
                    <a:pt x="84" y="48"/>
                    <a:pt x="84" y="48"/>
                    <a:pt x="84" y="48"/>
                  </a:cubicBezTo>
                  <a:cubicBezTo>
                    <a:pt x="110" y="66"/>
                    <a:pt x="110" y="66"/>
                    <a:pt x="110" y="66"/>
                  </a:cubicBezTo>
                  <a:cubicBezTo>
                    <a:pt x="120" y="62"/>
                    <a:pt x="120" y="62"/>
                    <a:pt x="120" y="62"/>
                  </a:cubicBezTo>
                  <a:cubicBezTo>
                    <a:pt x="124" y="61"/>
                    <a:pt x="128" y="59"/>
                    <a:pt x="132" y="59"/>
                  </a:cubicBezTo>
                  <a:cubicBezTo>
                    <a:pt x="135" y="58"/>
                    <a:pt x="139" y="57"/>
                    <a:pt x="144" y="57"/>
                  </a:cubicBezTo>
                  <a:cubicBezTo>
                    <a:pt x="154" y="56"/>
                    <a:pt x="154" y="56"/>
                    <a:pt x="154" y="56"/>
                  </a:cubicBezTo>
                  <a:cubicBezTo>
                    <a:pt x="171" y="29"/>
                    <a:pt x="171" y="29"/>
                    <a:pt x="171" y="29"/>
                  </a:cubicBezTo>
                  <a:cubicBezTo>
                    <a:pt x="208" y="41"/>
                    <a:pt x="208" y="41"/>
                    <a:pt x="208" y="41"/>
                  </a:cubicBezTo>
                  <a:cubicBezTo>
                    <a:pt x="206" y="72"/>
                    <a:pt x="206" y="72"/>
                    <a:pt x="206" y="72"/>
                  </a:cubicBezTo>
                  <a:cubicBezTo>
                    <a:pt x="214" y="79"/>
                    <a:pt x="214" y="79"/>
                    <a:pt x="214" y="79"/>
                  </a:cubicBezTo>
                  <a:cubicBezTo>
                    <a:pt x="221" y="85"/>
                    <a:pt x="226" y="91"/>
                    <a:pt x="231" y="97"/>
                  </a:cubicBezTo>
                  <a:cubicBezTo>
                    <a:pt x="237" y="106"/>
                    <a:pt x="237" y="106"/>
                    <a:pt x="237" y="106"/>
                  </a:cubicBezTo>
                  <a:cubicBezTo>
                    <a:pt x="268" y="107"/>
                    <a:pt x="268" y="107"/>
                    <a:pt x="268" y="107"/>
                  </a:cubicBezTo>
                  <a:cubicBezTo>
                    <a:pt x="276" y="145"/>
                    <a:pt x="276" y="145"/>
                    <a:pt x="276" y="145"/>
                  </a:cubicBezTo>
                  <a:lnTo>
                    <a:pt x="248" y="15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85" name="Google Shape;685;p48"/>
            <p:cNvSpPr/>
            <p:nvPr/>
          </p:nvSpPr>
          <p:spPr>
            <a:xfrm>
              <a:off x="4703763" y="1233488"/>
              <a:ext cx="47625" cy="47625"/>
            </a:xfrm>
            <a:custGeom>
              <a:rect b="b" l="l" r="r" t="t"/>
              <a:pathLst>
                <a:path extrusionOk="0" h="223" w="224">
                  <a:moveTo>
                    <a:pt x="200" y="101"/>
                  </a:moveTo>
                  <a:cubicBezTo>
                    <a:pt x="200" y="98"/>
                    <a:pt x="199" y="95"/>
                    <a:pt x="199" y="92"/>
                  </a:cubicBezTo>
                  <a:cubicBezTo>
                    <a:pt x="198" y="90"/>
                    <a:pt x="197" y="87"/>
                    <a:pt x="196" y="84"/>
                  </a:cubicBezTo>
                  <a:cubicBezTo>
                    <a:pt x="212" y="61"/>
                    <a:pt x="212" y="61"/>
                    <a:pt x="212" y="61"/>
                  </a:cubicBezTo>
                  <a:cubicBezTo>
                    <a:pt x="171" y="16"/>
                    <a:pt x="171" y="16"/>
                    <a:pt x="171" y="16"/>
                  </a:cubicBezTo>
                  <a:cubicBezTo>
                    <a:pt x="147" y="30"/>
                    <a:pt x="147" y="30"/>
                    <a:pt x="147" y="30"/>
                  </a:cubicBezTo>
                  <a:cubicBezTo>
                    <a:pt x="141" y="28"/>
                    <a:pt x="136" y="26"/>
                    <a:pt x="131" y="25"/>
                  </a:cubicBezTo>
                  <a:cubicBezTo>
                    <a:pt x="119" y="0"/>
                    <a:pt x="119" y="0"/>
                    <a:pt x="119" y="0"/>
                  </a:cubicBezTo>
                  <a:cubicBezTo>
                    <a:pt x="59" y="13"/>
                    <a:pt x="59" y="13"/>
                    <a:pt x="59" y="13"/>
                  </a:cubicBezTo>
                  <a:cubicBezTo>
                    <a:pt x="59" y="41"/>
                    <a:pt x="59" y="41"/>
                    <a:pt x="59" y="41"/>
                  </a:cubicBezTo>
                  <a:cubicBezTo>
                    <a:pt x="54" y="44"/>
                    <a:pt x="50" y="48"/>
                    <a:pt x="46" y="52"/>
                  </a:cubicBezTo>
                  <a:cubicBezTo>
                    <a:pt x="18" y="50"/>
                    <a:pt x="18" y="50"/>
                    <a:pt x="18" y="50"/>
                  </a:cubicBezTo>
                  <a:cubicBezTo>
                    <a:pt x="0" y="108"/>
                    <a:pt x="0" y="108"/>
                    <a:pt x="0" y="108"/>
                  </a:cubicBezTo>
                  <a:cubicBezTo>
                    <a:pt x="24" y="122"/>
                    <a:pt x="24" y="122"/>
                    <a:pt x="24" y="122"/>
                  </a:cubicBezTo>
                  <a:cubicBezTo>
                    <a:pt x="24" y="125"/>
                    <a:pt x="25" y="128"/>
                    <a:pt x="25" y="130"/>
                  </a:cubicBezTo>
                  <a:cubicBezTo>
                    <a:pt x="26" y="133"/>
                    <a:pt x="27" y="136"/>
                    <a:pt x="28" y="139"/>
                  </a:cubicBezTo>
                  <a:cubicBezTo>
                    <a:pt x="12" y="162"/>
                    <a:pt x="12" y="162"/>
                    <a:pt x="12" y="162"/>
                  </a:cubicBezTo>
                  <a:cubicBezTo>
                    <a:pt x="53" y="206"/>
                    <a:pt x="53" y="206"/>
                    <a:pt x="53" y="206"/>
                  </a:cubicBezTo>
                  <a:cubicBezTo>
                    <a:pt x="77" y="193"/>
                    <a:pt x="77" y="193"/>
                    <a:pt x="77" y="193"/>
                  </a:cubicBezTo>
                  <a:cubicBezTo>
                    <a:pt x="83" y="195"/>
                    <a:pt x="88" y="197"/>
                    <a:pt x="93" y="198"/>
                  </a:cubicBezTo>
                  <a:cubicBezTo>
                    <a:pt x="106" y="223"/>
                    <a:pt x="106" y="223"/>
                    <a:pt x="106" y="223"/>
                  </a:cubicBezTo>
                  <a:cubicBezTo>
                    <a:pt x="165" y="210"/>
                    <a:pt x="165" y="210"/>
                    <a:pt x="165" y="210"/>
                  </a:cubicBezTo>
                  <a:cubicBezTo>
                    <a:pt x="165" y="182"/>
                    <a:pt x="165" y="182"/>
                    <a:pt x="165" y="182"/>
                  </a:cubicBezTo>
                  <a:cubicBezTo>
                    <a:pt x="170" y="179"/>
                    <a:pt x="174" y="175"/>
                    <a:pt x="178" y="171"/>
                  </a:cubicBezTo>
                  <a:cubicBezTo>
                    <a:pt x="206" y="173"/>
                    <a:pt x="206" y="173"/>
                    <a:pt x="206" y="173"/>
                  </a:cubicBezTo>
                  <a:cubicBezTo>
                    <a:pt x="224" y="115"/>
                    <a:pt x="224" y="115"/>
                    <a:pt x="224" y="115"/>
                  </a:cubicBezTo>
                  <a:lnTo>
                    <a:pt x="200" y="101"/>
                  </a:lnTo>
                  <a:close/>
                  <a:moveTo>
                    <a:pt x="55" y="142"/>
                  </a:moveTo>
                  <a:cubicBezTo>
                    <a:pt x="52" y="133"/>
                    <a:pt x="52" y="133"/>
                    <a:pt x="52" y="133"/>
                  </a:cubicBezTo>
                  <a:cubicBezTo>
                    <a:pt x="51" y="130"/>
                    <a:pt x="50" y="128"/>
                    <a:pt x="49" y="125"/>
                  </a:cubicBezTo>
                  <a:cubicBezTo>
                    <a:pt x="49" y="123"/>
                    <a:pt x="49" y="120"/>
                    <a:pt x="48" y="117"/>
                  </a:cubicBezTo>
                  <a:cubicBezTo>
                    <a:pt x="47" y="108"/>
                    <a:pt x="47" y="108"/>
                    <a:pt x="47" y="108"/>
                  </a:cubicBezTo>
                  <a:cubicBezTo>
                    <a:pt x="29" y="97"/>
                    <a:pt x="29" y="97"/>
                    <a:pt x="29" y="97"/>
                  </a:cubicBezTo>
                  <a:cubicBezTo>
                    <a:pt x="36" y="76"/>
                    <a:pt x="36" y="76"/>
                    <a:pt x="36" y="76"/>
                  </a:cubicBezTo>
                  <a:cubicBezTo>
                    <a:pt x="57" y="77"/>
                    <a:pt x="57" y="77"/>
                    <a:pt x="57" y="77"/>
                  </a:cubicBezTo>
                  <a:cubicBezTo>
                    <a:pt x="63" y="70"/>
                    <a:pt x="63" y="70"/>
                    <a:pt x="63" y="70"/>
                  </a:cubicBezTo>
                  <a:cubicBezTo>
                    <a:pt x="67" y="66"/>
                    <a:pt x="71" y="62"/>
                    <a:pt x="75" y="59"/>
                  </a:cubicBezTo>
                  <a:cubicBezTo>
                    <a:pt x="83" y="54"/>
                    <a:pt x="83" y="54"/>
                    <a:pt x="83" y="54"/>
                  </a:cubicBezTo>
                  <a:cubicBezTo>
                    <a:pt x="84" y="33"/>
                    <a:pt x="84" y="33"/>
                    <a:pt x="84" y="33"/>
                  </a:cubicBezTo>
                  <a:cubicBezTo>
                    <a:pt x="105" y="28"/>
                    <a:pt x="105" y="28"/>
                    <a:pt x="105" y="28"/>
                  </a:cubicBezTo>
                  <a:cubicBezTo>
                    <a:pt x="114" y="47"/>
                    <a:pt x="114" y="47"/>
                    <a:pt x="114" y="47"/>
                  </a:cubicBezTo>
                  <a:cubicBezTo>
                    <a:pt x="123" y="48"/>
                    <a:pt x="123" y="48"/>
                    <a:pt x="123" y="48"/>
                  </a:cubicBezTo>
                  <a:cubicBezTo>
                    <a:pt x="129" y="49"/>
                    <a:pt x="134" y="51"/>
                    <a:pt x="139" y="54"/>
                  </a:cubicBezTo>
                  <a:cubicBezTo>
                    <a:pt x="147" y="57"/>
                    <a:pt x="147" y="57"/>
                    <a:pt x="147" y="57"/>
                  </a:cubicBezTo>
                  <a:cubicBezTo>
                    <a:pt x="166" y="47"/>
                    <a:pt x="166" y="47"/>
                    <a:pt x="166" y="47"/>
                  </a:cubicBezTo>
                  <a:cubicBezTo>
                    <a:pt x="181" y="63"/>
                    <a:pt x="181" y="63"/>
                    <a:pt x="181" y="63"/>
                  </a:cubicBezTo>
                  <a:cubicBezTo>
                    <a:pt x="169" y="81"/>
                    <a:pt x="169" y="81"/>
                    <a:pt x="169" y="81"/>
                  </a:cubicBezTo>
                  <a:cubicBezTo>
                    <a:pt x="172" y="90"/>
                    <a:pt x="172" y="90"/>
                    <a:pt x="172" y="90"/>
                  </a:cubicBezTo>
                  <a:cubicBezTo>
                    <a:pt x="173" y="93"/>
                    <a:pt x="174" y="95"/>
                    <a:pt x="175" y="98"/>
                  </a:cubicBezTo>
                  <a:cubicBezTo>
                    <a:pt x="175" y="100"/>
                    <a:pt x="175" y="103"/>
                    <a:pt x="176" y="106"/>
                  </a:cubicBezTo>
                  <a:cubicBezTo>
                    <a:pt x="177" y="115"/>
                    <a:pt x="177" y="115"/>
                    <a:pt x="177" y="115"/>
                  </a:cubicBezTo>
                  <a:cubicBezTo>
                    <a:pt x="195" y="126"/>
                    <a:pt x="195" y="126"/>
                    <a:pt x="195" y="126"/>
                  </a:cubicBezTo>
                  <a:cubicBezTo>
                    <a:pt x="188" y="147"/>
                    <a:pt x="188" y="147"/>
                    <a:pt x="188" y="147"/>
                  </a:cubicBezTo>
                  <a:cubicBezTo>
                    <a:pt x="167" y="146"/>
                    <a:pt x="167" y="146"/>
                    <a:pt x="167" y="146"/>
                  </a:cubicBezTo>
                  <a:cubicBezTo>
                    <a:pt x="161" y="153"/>
                    <a:pt x="161" y="153"/>
                    <a:pt x="161" y="153"/>
                  </a:cubicBezTo>
                  <a:cubicBezTo>
                    <a:pt x="157" y="157"/>
                    <a:pt x="153" y="161"/>
                    <a:pt x="149" y="164"/>
                  </a:cubicBezTo>
                  <a:cubicBezTo>
                    <a:pt x="141" y="169"/>
                    <a:pt x="141" y="169"/>
                    <a:pt x="141" y="169"/>
                  </a:cubicBezTo>
                  <a:cubicBezTo>
                    <a:pt x="140" y="190"/>
                    <a:pt x="140" y="190"/>
                    <a:pt x="140" y="190"/>
                  </a:cubicBezTo>
                  <a:cubicBezTo>
                    <a:pt x="119" y="195"/>
                    <a:pt x="119" y="195"/>
                    <a:pt x="119" y="195"/>
                  </a:cubicBezTo>
                  <a:cubicBezTo>
                    <a:pt x="110" y="176"/>
                    <a:pt x="110" y="176"/>
                    <a:pt x="110" y="176"/>
                  </a:cubicBezTo>
                  <a:cubicBezTo>
                    <a:pt x="101" y="174"/>
                    <a:pt x="101" y="174"/>
                    <a:pt x="101" y="174"/>
                  </a:cubicBezTo>
                  <a:cubicBezTo>
                    <a:pt x="95" y="174"/>
                    <a:pt x="90" y="172"/>
                    <a:pt x="85" y="169"/>
                  </a:cubicBezTo>
                  <a:cubicBezTo>
                    <a:pt x="77" y="165"/>
                    <a:pt x="77" y="165"/>
                    <a:pt x="77" y="165"/>
                  </a:cubicBezTo>
                  <a:cubicBezTo>
                    <a:pt x="58" y="176"/>
                    <a:pt x="58" y="176"/>
                    <a:pt x="58" y="176"/>
                  </a:cubicBezTo>
                  <a:cubicBezTo>
                    <a:pt x="43" y="160"/>
                    <a:pt x="43" y="160"/>
                    <a:pt x="43" y="160"/>
                  </a:cubicBezTo>
                  <a:lnTo>
                    <a:pt x="55" y="142"/>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86" name="Google Shape;686;p48"/>
            <p:cNvSpPr/>
            <p:nvPr/>
          </p:nvSpPr>
          <p:spPr>
            <a:xfrm>
              <a:off x="4719638" y="1249363"/>
              <a:ext cx="17463" cy="15875"/>
            </a:xfrm>
            <a:custGeom>
              <a:rect b="b" l="l" r="r" t="t"/>
              <a:pathLst>
                <a:path extrusionOk="0" h="79" w="80">
                  <a:moveTo>
                    <a:pt x="19" y="73"/>
                  </a:moveTo>
                  <a:cubicBezTo>
                    <a:pt x="25" y="77"/>
                    <a:pt x="32" y="79"/>
                    <a:pt x="39" y="79"/>
                  </a:cubicBezTo>
                  <a:cubicBezTo>
                    <a:pt x="42" y="79"/>
                    <a:pt x="44" y="79"/>
                    <a:pt x="47" y="78"/>
                  </a:cubicBezTo>
                  <a:cubicBezTo>
                    <a:pt x="67" y="74"/>
                    <a:pt x="80" y="54"/>
                    <a:pt x="76" y="33"/>
                  </a:cubicBezTo>
                  <a:cubicBezTo>
                    <a:pt x="76" y="33"/>
                    <a:pt x="76" y="33"/>
                    <a:pt x="76" y="33"/>
                  </a:cubicBezTo>
                  <a:cubicBezTo>
                    <a:pt x="71" y="13"/>
                    <a:pt x="51" y="0"/>
                    <a:pt x="31" y="5"/>
                  </a:cubicBezTo>
                  <a:cubicBezTo>
                    <a:pt x="21" y="7"/>
                    <a:pt x="13" y="13"/>
                    <a:pt x="7" y="21"/>
                  </a:cubicBezTo>
                  <a:cubicBezTo>
                    <a:pt x="2" y="30"/>
                    <a:pt x="0" y="40"/>
                    <a:pt x="2" y="50"/>
                  </a:cubicBezTo>
                  <a:cubicBezTo>
                    <a:pt x="4" y="59"/>
                    <a:pt x="10" y="68"/>
                    <a:pt x="19" y="73"/>
                  </a:cubicBezTo>
                  <a:close/>
                  <a:moveTo>
                    <a:pt x="28" y="34"/>
                  </a:moveTo>
                  <a:cubicBezTo>
                    <a:pt x="30" y="31"/>
                    <a:pt x="33" y="29"/>
                    <a:pt x="36" y="29"/>
                  </a:cubicBezTo>
                  <a:cubicBezTo>
                    <a:pt x="37" y="28"/>
                    <a:pt x="38" y="28"/>
                    <a:pt x="39" y="28"/>
                  </a:cubicBezTo>
                  <a:cubicBezTo>
                    <a:pt x="45" y="28"/>
                    <a:pt x="50" y="33"/>
                    <a:pt x="52" y="39"/>
                  </a:cubicBezTo>
                  <a:cubicBezTo>
                    <a:pt x="53" y="42"/>
                    <a:pt x="52" y="46"/>
                    <a:pt x="50" y="49"/>
                  </a:cubicBezTo>
                  <a:cubicBezTo>
                    <a:pt x="48" y="51"/>
                    <a:pt x="45" y="54"/>
                    <a:pt x="42" y="54"/>
                  </a:cubicBezTo>
                  <a:cubicBezTo>
                    <a:pt x="35" y="56"/>
                    <a:pt x="28" y="51"/>
                    <a:pt x="26" y="44"/>
                  </a:cubicBezTo>
                  <a:cubicBezTo>
                    <a:pt x="25" y="41"/>
                    <a:pt x="26" y="37"/>
                    <a:pt x="28" y="3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87" name="Google Shape;687;p48"/>
            <p:cNvSpPr/>
            <p:nvPr/>
          </p:nvSpPr>
          <p:spPr>
            <a:xfrm>
              <a:off x="4640263" y="1219200"/>
              <a:ext cx="123825" cy="123825"/>
            </a:xfrm>
            <a:custGeom>
              <a:rect b="b" l="l" r="r" t="t"/>
              <a:pathLst>
                <a:path extrusionOk="0" h="78" w="78">
                  <a:moveTo>
                    <a:pt x="0" y="0"/>
                  </a:moveTo>
                  <a:lnTo>
                    <a:pt x="0" y="78"/>
                  </a:lnTo>
                  <a:lnTo>
                    <a:pt x="78" y="78"/>
                  </a:lnTo>
                  <a:lnTo>
                    <a:pt x="78" y="0"/>
                  </a:lnTo>
                  <a:lnTo>
                    <a:pt x="0" y="0"/>
                  </a:lnTo>
                  <a:close/>
                  <a:moveTo>
                    <a:pt x="74" y="74"/>
                  </a:moveTo>
                  <a:lnTo>
                    <a:pt x="4" y="74"/>
                  </a:lnTo>
                  <a:lnTo>
                    <a:pt x="4" y="3"/>
                  </a:lnTo>
                  <a:lnTo>
                    <a:pt x="74" y="3"/>
                  </a:lnTo>
                  <a:lnTo>
                    <a:pt x="74" y="7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nvGrpSpPr>
          <p:cNvPr id="688" name="Google Shape;688;p48"/>
          <p:cNvGrpSpPr/>
          <p:nvPr/>
        </p:nvGrpSpPr>
        <p:grpSpPr>
          <a:xfrm>
            <a:off x="630319" y="1990372"/>
            <a:ext cx="470606" cy="478323"/>
            <a:chOff x="6215424" y="4028218"/>
            <a:chExt cx="202814" cy="206140"/>
          </a:xfrm>
        </p:grpSpPr>
        <p:sp>
          <p:nvSpPr>
            <p:cNvPr id="689" name="Google Shape;689;p48"/>
            <p:cNvSpPr/>
            <p:nvPr/>
          </p:nvSpPr>
          <p:spPr>
            <a:xfrm>
              <a:off x="6251997" y="4071442"/>
              <a:ext cx="86446" cy="665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p:txBody>
        </p:sp>
        <p:sp>
          <p:nvSpPr>
            <p:cNvPr id="690" name="Google Shape;690;p48"/>
            <p:cNvSpPr/>
            <p:nvPr/>
          </p:nvSpPr>
          <p:spPr>
            <a:xfrm>
              <a:off x="6251997" y="4108014"/>
              <a:ext cx="129668" cy="9976"/>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p:txBody>
        </p:sp>
        <p:sp>
          <p:nvSpPr>
            <p:cNvPr id="691" name="Google Shape;691;p48"/>
            <p:cNvSpPr/>
            <p:nvPr/>
          </p:nvSpPr>
          <p:spPr>
            <a:xfrm>
              <a:off x="6251997" y="4144589"/>
              <a:ext cx="129668" cy="9976"/>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p:txBody>
        </p:sp>
        <p:sp>
          <p:nvSpPr>
            <p:cNvPr id="692" name="Google Shape;692;p48"/>
            <p:cNvSpPr/>
            <p:nvPr/>
          </p:nvSpPr>
          <p:spPr>
            <a:xfrm>
              <a:off x="6251997" y="4181161"/>
              <a:ext cx="129668" cy="9976"/>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p:txBody>
        </p:sp>
        <p:sp>
          <p:nvSpPr>
            <p:cNvPr id="693" name="Google Shape;693;p48"/>
            <p:cNvSpPr/>
            <p:nvPr/>
          </p:nvSpPr>
          <p:spPr>
            <a:xfrm>
              <a:off x="6215424" y="4028218"/>
              <a:ext cx="202814" cy="206140"/>
            </a:xfrm>
            <a:custGeom>
              <a:rect b="b" l="l" r="r" t="t"/>
              <a:pathLst>
                <a:path extrusionOk="0" h="62" w="61">
                  <a:moveTo>
                    <a:pt x="48" y="0"/>
                  </a:moveTo>
                  <a:lnTo>
                    <a:pt x="0" y="0"/>
                  </a:lnTo>
                  <a:lnTo>
                    <a:pt x="0" y="62"/>
                  </a:lnTo>
                  <a:lnTo>
                    <a:pt x="61" y="62"/>
                  </a:lnTo>
                  <a:lnTo>
                    <a:pt x="61" y="13"/>
                  </a:lnTo>
                  <a:lnTo>
                    <a:pt x="48" y="0"/>
                  </a:lnTo>
                  <a:close/>
                  <a:moveTo>
                    <a:pt x="49" y="5"/>
                  </a:moveTo>
                  <a:lnTo>
                    <a:pt x="57" y="13"/>
                  </a:lnTo>
                  <a:lnTo>
                    <a:pt x="49" y="13"/>
                  </a:lnTo>
                  <a:lnTo>
                    <a:pt x="49" y="5"/>
                  </a:lnTo>
                  <a:close/>
                  <a:moveTo>
                    <a:pt x="2" y="59"/>
                  </a:moveTo>
                  <a:lnTo>
                    <a:pt x="2" y="3"/>
                  </a:lnTo>
                  <a:lnTo>
                    <a:pt x="46" y="3"/>
                  </a:lnTo>
                  <a:lnTo>
                    <a:pt x="46" y="15"/>
                  </a:lnTo>
                  <a:lnTo>
                    <a:pt x="59" y="15"/>
                  </a:lnTo>
                  <a:lnTo>
                    <a:pt x="59" y="59"/>
                  </a:lnTo>
                  <a:lnTo>
                    <a:pt x="2" y="5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p:txBody>
        </p:sp>
      </p:grpSp>
      <p:grpSp>
        <p:nvGrpSpPr>
          <p:cNvPr id="694" name="Google Shape;694;p48"/>
          <p:cNvGrpSpPr/>
          <p:nvPr/>
        </p:nvGrpSpPr>
        <p:grpSpPr>
          <a:xfrm>
            <a:off x="636245" y="3223173"/>
            <a:ext cx="471654" cy="471654"/>
            <a:chOff x="4287838" y="1854201"/>
            <a:chExt cx="149225" cy="149225"/>
          </a:xfrm>
        </p:grpSpPr>
        <p:sp>
          <p:nvSpPr>
            <p:cNvPr id="695" name="Google Shape;695;p48"/>
            <p:cNvSpPr/>
            <p:nvPr/>
          </p:nvSpPr>
          <p:spPr>
            <a:xfrm>
              <a:off x="4287838" y="1854201"/>
              <a:ext cx="149225" cy="149225"/>
            </a:xfrm>
            <a:custGeom>
              <a:rect b="b" l="l" r="r" t="t"/>
              <a:pathLst>
                <a:path extrusionOk="0" h="94" w="94">
                  <a:moveTo>
                    <a:pt x="0" y="0"/>
                  </a:moveTo>
                  <a:lnTo>
                    <a:pt x="0" y="94"/>
                  </a:lnTo>
                  <a:lnTo>
                    <a:pt x="94" y="94"/>
                  </a:lnTo>
                  <a:lnTo>
                    <a:pt x="94" y="0"/>
                  </a:lnTo>
                  <a:lnTo>
                    <a:pt x="0" y="0"/>
                  </a:lnTo>
                  <a:close/>
                  <a:moveTo>
                    <a:pt x="90" y="90"/>
                  </a:moveTo>
                  <a:lnTo>
                    <a:pt x="4" y="90"/>
                  </a:lnTo>
                  <a:lnTo>
                    <a:pt x="4" y="4"/>
                  </a:lnTo>
                  <a:lnTo>
                    <a:pt x="90" y="4"/>
                  </a:lnTo>
                  <a:lnTo>
                    <a:pt x="90" y="9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Arial"/>
                <a:ea typeface="Arial"/>
                <a:cs typeface="Arial"/>
                <a:sym typeface="Arial"/>
              </a:endParaRPr>
            </a:p>
          </p:txBody>
        </p:sp>
        <p:cxnSp>
          <p:nvCxnSpPr>
            <p:cNvPr id="696" name="Google Shape;696;p48"/>
            <p:cNvCxnSpPr/>
            <p:nvPr/>
          </p:nvCxnSpPr>
          <p:spPr>
            <a:xfrm>
              <a:off x="4375150" y="1884363"/>
              <a:ext cx="0" cy="0"/>
            </a:xfrm>
            <a:prstGeom prst="straightConnector1">
              <a:avLst/>
            </a:prstGeom>
            <a:noFill/>
            <a:ln>
              <a:noFill/>
            </a:ln>
          </p:spPr>
        </p:cxnSp>
        <p:cxnSp>
          <p:nvCxnSpPr>
            <p:cNvPr id="697" name="Google Shape;697;p48"/>
            <p:cNvCxnSpPr/>
            <p:nvPr/>
          </p:nvCxnSpPr>
          <p:spPr>
            <a:xfrm>
              <a:off x="4375150" y="1884363"/>
              <a:ext cx="0" cy="0"/>
            </a:xfrm>
            <a:prstGeom prst="straightConnector1">
              <a:avLst/>
            </a:prstGeom>
            <a:noFill/>
            <a:ln>
              <a:noFill/>
            </a:ln>
          </p:spPr>
        </p:cxnSp>
        <p:sp>
          <p:nvSpPr>
            <p:cNvPr id="698" name="Google Shape;698;p48"/>
            <p:cNvSpPr/>
            <p:nvPr/>
          </p:nvSpPr>
          <p:spPr>
            <a:xfrm>
              <a:off x="4308475" y="1881188"/>
              <a:ext cx="101600" cy="96838"/>
            </a:xfrm>
            <a:custGeom>
              <a:rect b="b" l="l" r="r" t="t"/>
              <a:pathLst>
                <a:path extrusionOk="0" h="125" w="131">
                  <a:moveTo>
                    <a:pt x="94" y="106"/>
                  </a:moveTo>
                  <a:cubicBezTo>
                    <a:pt x="94" y="117"/>
                    <a:pt x="102" y="125"/>
                    <a:pt x="112" y="125"/>
                  </a:cubicBezTo>
                  <a:cubicBezTo>
                    <a:pt x="123" y="125"/>
                    <a:pt x="131" y="117"/>
                    <a:pt x="131" y="106"/>
                  </a:cubicBezTo>
                  <a:cubicBezTo>
                    <a:pt x="131" y="96"/>
                    <a:pt x="123" y="87"/>
                    <a:pt x="112" y="87"/>
                  </a:cubicBezTo>
                  <a:cubicBezTo>
                    <a:pt x="106" y="87"/>
                    <a:pt x="101" y="90"/>
                    <a:pt x="97" y="95"/>
                  </a:cubicBezTo>
                  <a:cubicBezTo>
                    <a:pt x="97" y="96"/>
                    <a:pt x="97" y="96"/>
                    <a:pt x="97" y="96"/>
                  </a:cubicBezTo>
                  <a:cubicBezTo>
                    <a:pt x="38" y="65"/>
                    <a:pt x="38" y="65"/>
                    <a:pt x="38" y="65"/>
                  </a:cubicBezTo>
                  <a:cubicBezTo>
                    <a:pt x="38" y="64"/>
                    <a:pt x="38" y="64"/>
                    <a:pt x="38" y="64"/>
                  </a:cubicBezTo>
                  <a:cubicBezTo>
                    <a:pt x="38" y="64"/>
                    <a:pt x="38" y="63"/>
                    <a:pt x="38" y="62"/>
                  </a:cubicBezTo>
                  <a:cubicBezTo>
                    <a:pt x="38" y="62"/>
                    <a:pt x="38" y="61"/>
                    <a:pt x="38" y="60"/>
                  </a:cubicBezTo>
                  <a:cubicBezTo>
                    <a:pt x="38" y="60"/>
                    <a:pt x="38" y="60"/>
                    <a:pt x="38" y="60"/>
                  </a:cubicBezTo>
                  <a:cubicBezTo>
                    <a:pt x="97" y="29"/>
                    <a:pt x="97" y="29"/>
                    <a:pt x="97" y="29"/>
                  </a:cubicBezTo>
                  <a:cubicBezTo>
                    <a:pt x="97" y="29"/>
                    <a:pt x="97" y="29"/>
                    <a:pt x="97" y="29"/>
                  </a:cubicBezTo>
                  <a:cubicBezTo>
                    <a:pt x="101" y="34"/>
                    <a:pt x="106" y="37"/>
                    <a:pt x="112" y="37"/>
                  </a:cubicBezTo>
                  <a:cubicBezTo>
                    <a:pt x="123" y="37"/>
                    <a:pt x="131" y="29"/>
                    <a:pt x="131" y="18"/>
                  </a:cubicBezTo>
                  <a:cubicBezTo>
                    <a:pt x="131" y="8"/>
                    <a:pt x="123" y="0"/>
                    <a:pt x="112" y="0"/>
                  </a:cubicBezTo>
                  <a:cubicBezTo>
                    <a:pt x="102" y="0"/>
                    <a:pt x="94" y="8"/>
                    <a:pt x="94" y="18"/>
                  </a:cubicBezTo>
                  <a:cubicBezTo>
                    <a:pt x="94" y="19"/>
                    <a:pt x="94" y="20"/>
                    <a:pt x="94" y="21"/>
                  </a:cubicBezTo>
                  <a:cubicBezTo>
                    <a:pt x="94" y="21"/>
                    <a:pt x="94" y="21"/>
                    <a:pt x="94" y="21"/>
                  </a:cubicBezTo>
                  <a:cubicBezTo>
                    <a:pt x="35" y="52"/>
                    <a:pt x="35" y="52"/>
                    <a:pt x="35" y="52"/>
                  </a:cubicBezTo>
                  <a:cubicBezTo>
                    <a:pt x="34" y="52"/>
                    <a:pt x="34" y="52"/>
                    <a:pt x="34" y="52"/>
                  </a:cubicBezTo>
                  <a:cubicBezTo>
                    <a:pt x="31" y="47"/>
                    <a:pt x="25" y="44"/>
                    <a:pt x="19" y="44"/>
                  </a:cubicBezTo>
                  <a:cubicBezTo>
                    <a:pt x="9" y="44"/>
                    <a:pt x="0" y="52"/>
                    <a:pt x="0" y="62"/>
                  </a:cubicBezTo>
                  <a:cubicBezTo>
                    <a:pt x="0" y="73"/>
                    <a:pt x="9" y="81"/>
                    <a:pt x="19" y="81"/>
                  </a:cubicBezTo>
                  <a:cubicBezTo>
                    <a:pt x="25" y="81"/>
                    <a:pt x="31" y="78"/>
                    <a:pt x="34" y="73"/>
                  </a:cubicBezTo>
                  <a:cubicBezTo>
                    <a:pt x="35" y="73"/>
                    <a:pt x="35" y="73"/>
                    <a:pt x="35" y="73"/>
                  </a:cubicBezTo>
                  <a:cubicBezTo>
                    <a:pt x="94" y="104"/>
                    <a:pt x="94" y="104"/>
                    <a:pt x="94" y="104"/>
                  </a:cubicBezTo>
                  <a:cubicBezTo>
                    <a:pt x="94" y="104"/>
                    <a:pt x="94" y="104"/>
                    <a:pt x="94" y="104"/>
                  </a:cubicBezTo>
                  <a:cubicBezTo>
                    <a:pt x="94" y="105"/>
                    <a:pt x="94" y="106"/>
                    <a:pt x="94" y="106"/>
                  </a:cubicBezTo>
                  <a:close/>
                  <a:moveTo>
                    <a:pt x="112" y="96"/>
                  </a:moveTo>
                  <a:cubicBezTo>
                    <a:pt x="118" y="96"/>
                    <a:pt x="123" y="100"/>
                    <a:pt x="123" y="106"/>
                  </a:cubicBezTo>
                  <a:cubicBezTo>
                    <a:pt x="123" y="112"/>
                    <a:pt x="118" y="117"/>
                    <a:pt x="112" y="117"/>
                  </a:cubicBezTo>
                  <a:cubicBezTo>
                    <a:pt x="107" y="117"/>
                    <a:pt x="102" y="112"/>
                    <a:pt x="102" y="106"/>
                  </a:cubicBezTo>
                  <a:cubicBezTo>
                    <a:pt x="102" y="100"/>
                    <a:pt x="107" y="96"/>
                    <a:pt x="112" y="96"/>
                  </a:cubicBezTo>
                  <a:close/>
                  <a:moveTo>
                    <a:pt x="112" y="8"/>
                  </a:moveTo>
                  <a:cubicBezTo>
                    <a:pt x="118" y="8"/>
                    <a:pt x="123" y="13"/>
                    <a:pt x="123" y="18"/>
                  </a:cubicBezTo>
                  <a:cubicBezTo>
                    <a:pt x="123" y="24"/>
                    <a:pt x="118" y="29"/>
                    <a:pt x="112" y="29"/>
                  </a:cubicBezTo>
                  <a:cubicBezTo>
                    <a:pt x="107" y="29"/>
                    <a:pt x="102" y="24"/>
                    <a:pt x="102" y="18"/>
                  </a:cubicBezTo>
                  <a:cubicBezTo>
                    <a:pt x="102" y="13"/>
                    <a:pt x="107" y="8"/>
                    <a:pt x="112" y="8"/>
                  </a:cubicBezTo>
                  <a:close/>
                  <a:moveTo>
                    <a:pt x="19" y="73"/>
                  </a:moveTo>
                  <a:cubicBezTo>
                    <a:pt x="13" y="73"/>
                    <a:pt x="9" y="68"/>
                    <a:pt x="9" y="62"/>
                  </a:cubicBezTo>
                  <a:cubicBezTo>
                    <a:pt x="9" y="57"/>
                    <a:pt x="13" y="52"/>
                    <a:pt x="19" y="52"/>
                  </a:cubicBezTo>
                  <a:cubicBezTo>
                    <a:pt x="25" y="52"/>
                    <a:pt x="30" y="57"/>
                    <a:pt x="30" y="62"/>
                  </a:cubicBezTo>
                  <a:cubicBezTo>
                    <a:pt x="30" y="68"/>
                    <a:pt x="25" y="73"/>
                    <a:pt x="19" y="7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Arial"/>
                <a:ea typeface="Arial"/>
                <a:cs typeface="Arial"/>
                <a:sym typeface="Arial"/>
              </a:endParaRPr>
            </a:p>
          </p:txBody>
        </p:sp>
      </p:grpSp>
      <p:sp>
        <p:nvSpPr>
          <p:cNvPr id="699" name="Google Shape;699;p48"/>
          <p:cNvSpPr/>
          <p:nvPr/>
        </p:nvSpPr>
        <p:spPr>
          <a:xfrm>
            <a:off x="628651" y="2613201"/>
            <a:ext cx="471488" cy="471488"/>
          </a:xfrm>
          <a:custGeom>
            <a:rect b="b" l="l" r="r" t="t"/>
            <a:pathLst>
              <a:path extrusionOk="0" h="346" w="346">
                <a:moveTo>
                  <a:pt x="0" y="0"/>
                </a:moveTo>
                <a:cubicBezTo>
                  <a:pt x="0" y="346"/>
                  <a:pt x="0" y="346"/>
                  <a:pt x="0" y="346"/>
                </a:cubicBezTo>
                <a:cubicBezTo>
                  <a:pt x="346" y="346"/>
                  <a:pt x="346" y="346"/>
                  <a:pt x="346" y="346"/>
                </a:cubicBezTo>
                <a:cubicBezTo>
                  <a:pt x="346" y="0"/>
                  <a:pt x="346" y="0"/>
                  <a:pt x="346" y="0"/>
                </a:cubicBezTo>
                <a:lnTo>
                  <a:pt x="0" y="0"/>
                </a:lnTo>
                <a:close/>
                <a:moveTo>
                  <a:pt x="209" y="249"/>
                </a:moveTo>
                <a:cubicBezTo>
                  <a:pt x="207" y="242"/>
                  <a:pt x="204" y="236"/>
                  <a:pt x="199" y="231"/>
                </a:cubicBezTo>
                <a:cubicBezTo>
                  <a:pt x="199" y="231"/>
                  <a:pt x="199" y="231"/>
                  <a:pt x="199" y="231"/>
                </a:cubicBezTo>
                <a:cubicBezTo>
                  <a:pt x="186" y="218"/>
                  <a:pt x="164" y="218"/>
                  <a:pt x="151" y="231"/>
                </a:cubicBezTo>
                <a:cubicBezTo>
                  <a:pt x="146" y="236"/>
                  <a:pt x="143" y="242"/>
                  <a:pt x="141" y="249"/>
                </a:cubicBezTo>
                <a:cubicBezTo>
                  <a:pt x="15" y="249"/>
                  <a:pt x="15" y="249"/>
                  <a:pt x="15" y="249"/>
                </a:cubicBezTo>
                <a:cubicBezTo>
                  <a:pt x="15" y="181"/>
                  <a:pt x="15" y="181"/>
                  <a:pt x="15" y="181"/>
                </a:cubicBezTo>
                <a:cubicBezTo>
                  <a:pt x="218" y="181"/>
                  <a:pt x="218" y="181"/>
                  <a:pt x="218" y="181"/>
                </a:cubicBezTo>
                <a:cubicBezTo>
                  <a:pt x="219" y="187"/>
                  <a:pt x="222" y="193"/>
                  <a:pt x="227" y="198"/>
                </a:cubicBezTo>
                <a:cubicBezTo>
                  <a:pt x="233" y="204"/>
                  <a:pt x="242" y="208"/>
                  <a:pt x="251" y="208"/>
                </a:cubicBezTo>
                <a:cubicBezTo>
                  <a:pt x="258" y="208"/>
                  <a:pt x="264" y="206"/>
                  <a:pt x="270" y="202"/>
                </a:cubicBezTo>
                <a:cubicBezTo>
                  <a:pt x="289" y="221"/>
                  <a:pt x="289" y="221"/>
                  <a:pt x="289" y="221"/>
                </a:cubicBezTo>
                <a:cubicBezTo>
                  <a:pt x="299" y="211"/>
                  <a:pt x="299" y="211"/>
                  <a:pt x="299" y="211"/>
                </a:cubicBezTo>
                <a:cubicBezTo>
                  <a:pt x="280" y="192"/>
                  <a:pt x="280" y="192"/>
                  <a:pt x="280" y="192"/>
                </a:cubicBezTo>
                <a:cubicBezTo>
                  <a:pt x="282" y="188"/>
                  <a:pt x="284" y="184"/>
                  <a:pt x="285" y="181"/>
                </a:cubicBezTo>
                <a:cubicBezTo>
                  <a:pt x="332" y="181"/>
                  <a:pt x="332" y="181"/>
                  <a:pt x="332" y="181"/>
                </a:cubicBezTo>
                <a:cubicBezTo>
                  <a:pt x="332" y="249"/>
                  <a:pt x="332" y="249"/>
                  <a:pt x="332" y="249"/>
                </a:cubicBezTo>
                <a:lnTo>
                  <a:pt x="209" y="249"/>
                </a:lnTo>
                <a:close/>
                <a:moveTo>
                  <a:pt x="175" y="275"/>
                </a:moveTo>
                <a:cubicBezTo>
                  <a:pt x="170" y="275"/>
                  <a:pt x="165" y="273"/>
                  <a:pt x="161" y="269"/>
                </a:cubicBezTo>
                <a:cubicBezTo>
                  <a:pt x="158" y="266"/>
                  <a:pt x="156" y="261"/>
                  <a:pt x="156" y="256"/>
                </a:cubicBezTo>
                <a:cubicBezTo>
                  <a:pt x="156" y="250"/>
                  <a:pt x="158" y="246"/>
                  <a:pt x="161" y="242"/>
                </a:cubicBezTo>
                <a:cubicBezTo>
                  <a:pt x="165" y="238"/>
                  <a:pt x="170" y="236"/>
                  <a:pt x="175" y="236"/>
                </a:cubicBezTo>
                <a:cubicBezTo>
                  <a:pt x="180" y="236"/>
                  <a:pt x="185" y="238"/>
                  <a:pt x="189" y="242"/>
                </a:cubicBezTo>
                <a:cubicBezTo>
                  <a:pt x="193" y="246"/>
                  <a:pt x="195" y="250"/>
                  <a:pt x="195" y="256"/>
                </a:cubicBezTo>
                <a:cubicBezTo>
                  <a:pt x="195" y="261"/>
                  <a:pt x="193" y="266"/>
                  <a:pt x="189" y="269"/>
                </a:cubicBezTo>
                <a:cubicBezTo>
                  <a:pt x="185" y="273"/>
                  <a:pt x="180" y="275"/>
                  <a:pt x="175" y="275"/>
                </a:cubicBezTo>
                <a:close/>
                <a:moveTo>
                  <a:pt x="265" y="187"/>
                </a:moveTo>
                <a:cubicBezTo>
                  <a:pt x="261" y="191"/>
                  <a:pt x="256" y="193"/>
                  <a:pt x="251" y="193"/>
                </a:cubicBezTo>
                <a:cubicBezTo>
                  <a:pt x="246" y="193"/>
                  <a:pt x="241" y="191"/>
                  <a:pt x="237" y="187"/>
                </a:cubicBezTo>
                <a:cubicBezTo>
                  <a:pt x="234" y="183"/>
                  <a:pt x="232" y="179"/>
                  <a:pt x="232" y="173"/>
                </a:cubicBezTo>
                <a:cubicBezTo>
                  <a:pt x="232" y="168"/>
                  <a:pt x="234" y="163"/>
                  <a:pt x="237" y="160"/>
                </a:cubicBezTo>
                <a:cubicBezTo>
                  <a:pt x="241" y="156"/>
                  <a:pt x="246" y="154"/>
                  <a:pt x="251" y="154"/>
                </a:cubicBezTo>
                <a:cubicBezTo>
                  <a:pt x="256" y="154"/>
                  <a:pt x="261" y="156"/>
                  <a:pt x="265" y="160"/>
                </a:cubicBezTo>
                <a:cubicBezTo>
                  <a:pt x="273" y="167"/>
                  <a:pt x="273" y="180"/>
                  <a:pt x="265" y="187"/>
                </a:cubicBezTo>
                <a:close/>
                <a:moveTo>
                  <a:pt x="285" y="166"/>
                </a:moveTo>
                <a:cubicBezTo>
                  <a:pt x="283" y="160"/>
                  <a:pt x="280" y="154"/>
                  <a:pt x="275" y="149"/>
                </a:cubicBezTo>
                <a:cubicBezTo>
                  <a:pt x="275" y="149"/>
                  <a:pt x="275" y="149"/>
                  <a:pt x="275" y="149"/>
                </a:cubicBezTo>
                <a:cubicBezTo>
                  <a:pt x="262" y="136"/>
                  <a:pt x="240" y="136"/>
                  <a:pt x="227" y="149"/>
                </a:cubicBezTo>
                <a:cubicBezTo>
                  <a:pt x="222" y="154"/>
                  <a:pt x="219" y="160"/>
                  <a:pt x="218" y="166"/>
                </a:cubicBezTo>
                <a:cubicBezTo>
                  <a:pt x="15" y="166"/>
                  <a:pt x="15" y="166"/>
                  <a:pt x="15" y="166"/>
                </a:cubicBezTo>
                <a:cubicBezTo>
                  <a:pt x="15" y="98"/>
                  <a:pt x="15" y="98"/>
                  <a:pt x="15" y="98"/>
                </a:cubicBezTo>
                <a:cubicBezTo>
                  <a:pt x="53" y="98"/>
                  <a:pt x="53" y="98"/>
                  <a:pt x="53" y="98"/>
                </a:cubicBezTo>
                <a:cubicBezTo>
                  <a:pt x="54" y="104"/>
                  <a:pt x="57" y="110"/>
                  <a:pt x="62" y="115"/>
                </a:cubicBezTo>
                <a:cubicBezTo>
                  <a:pt x="69" y="121"/>
                  <a:pt x="77" y="125"/>
                  <a:pt x="86" y="125"/>
                </a:cubicBezTo>
                <a:cubicBezTo>
                  <a:pt x="93" y="125"/>
                  <a:pt x="99" y="123"/>
                  <a:pt x="105" y="119"/>
                </a:cubicBezTo>
                <a:cubicBezTo>
                  <a:pt x="124" y="138"/>
                  <a:pt x="124" y="138"/>
                  <a:pt x="124" y="138"/>
                </a:cubicBezTo>
                <a:cubicBezTo>
                  <a:pt x="134" y="128"/>
                  <a:pt x="134" y="128"/>
                  <a:pt x="134" y="128"/>
                </a:cubicBezTo>
                <a:cubicBezTo>
                  <a:pt x="115" y="109"/>
                  <a:pt x="115" y="109"/>
                  <a:pt x="115" y="109"/>
                </a:cubicBezTo>
                <a:cubicBezTo>
                  <a:pt x="117" y="105"/>
                  <a:pt x="119" y="102"/>
                  <a:pt x="120" y="98"/>
                </a:cubicBezTo>
                <a:cubicBezTo>
                  <a:pt x="332" y="98"/>
                  <a:pt x="332" y="98"/>
                  <a:pt x="332" y="98"/>
                </a:cubicBezTo>
                <a:cubicBezTo>
                  <a:pt x="332" y="166"/>
                  <a:pt x="332" y="166"/>
                  <a:pt x="332" y="166"/>
                </a:cubicBezTo>
                <a:lnTo>
                  <a:pt x="285" y="166"/>
                </a:lnTo>
                <a:close/>
                <a:moveTo>
                  <a:pt x="100" y="104"/>
                </a:moveTo>
                <a:cubicBezTo>
                  <a:pt x="92" y="112"/>
                  <a:pt x="80" y="112"/>
                  <a:pt x="72" y="104"/>
                </a:cubicBezTo>
                <a:cubicBezTo>
                  <a:pt x="69" y="101"/>
                  <a:pt x="67" y="96"/>
                  <a:pt x="67" y="90"/>
                </a:cubicBezTo>
                <a:cubicBezTo>
                  <a:pt x="67" y="85"/>
                  <a:pt x="69" y="80"/>
                  <a:pt x="72" y="77"/>
                </a:cubicBezTo>
                <a:cubicBezTo>
                  <a:pt x="76" y="73"/>
                  <a:pt x="81" y="71"/>
                  <a:pt x="86" y="71"/>
                </a:cubicBezTo>
                <a:cubicBezTo>
                  <a:pt x="91" y="71"/>
                  <a:pt x="96" y="73"/>
                  <a:pt x="100" y="77"/>
                </a:cubicBezTo>
                <a:cubicBezTo>
                  <a:pt x="104" y="80"/>
                  <a:pt x="106" y="85"/>
                  <a:pt x="106" y="90"/>
                </a:cubicBezTo>
                <a:cubicBezTo>
                  <a:pt x="106" y="96"/>
                  <a:pt x="104" y="101"/>
                  <a:pt x="100" y="104"/>
                </a:cubicBezTo>
                <a:close/>
                <a:moveTo>
                  <a:pt x="332" y="15"/>
                </a:moveTo>
                <a:cubicBezTo>
                  <a:pt x="332" y="83"/>
                  <a:pt x="332" y="83"/>
                  <a:pt x="332" y="83"/>
                </a:cubicBezTo>
                <a:cubicBezTo>
                  <a:pt x="120" y="83"/>
                  <a:pt x="120" y="83"/>
                  <a:pt x="120" y="83"/>
                </a:cubicBezTo>
                <a:cubicBezTo>
                  <a:pt x="118" y="77"/>
                  <a:pt x="115" y="71"/>
                  <a:pt x="110" y="66"/>
                </a:cubicBezTo>
                <a:cubicBezTo>
                  <a:pt x="97" y="53"/>
                  <a:pt x="75" y="53"/>
                  <a:pt x="62" y="66"/>
                </a:cubicBezTo>
                <a:cubicBezTo>
                  <a:pt x="57" y="71"/>
                  <a:pt x="54" y="77"/>
                  <a:pt x="53" y="83"/>
                </a:cubicBezTo>
                <a:cubicBezTo>
                  <a:pt x="15" y="83"/>
                  <a:pt x="15" y="83"/>
                  <a:pt x="15" y="83"/>
                </a:cubicBezTo>
                <a:cubicBezTo>
                  <a:pt x="15" y="15"/>
                  <a:pt x="15" y="15"/>
                  <a:pt x="15" y="15"/>
                </a:cubicBezTo>
                <a:lnTo>
                  <a:pt x="332" y="15"/>
                </a:lnTo>
                <a:close/>
                <a:moveTo>
                  <a:pt x="15" y="332"/>
                </a:moveTo>
                <a:cubicBezTo>
                  <a:pt x="15" y="263"/>
                  <a:pt x="15" y="263"/>
                  <a:pt x="15" y="263"/>
                </a:cubicBezTo>
                <a:cubicBezTo>
                  <a:pt x="142" y="263"/>
                  <a:pt x="142" y="263"/>
                  <a:pt x="142" y="263"/>
                </a:cubicBezTo>
                <a:cubicBezTo>
                  <a:pt x="143" y="270"/>
                  <a:pt x="146" y="275"/>
                  <a:pt x="151" y="280"/>
                </a:cubicBezTo>
                <a:cubicBezTo>
                  <a:pt x="157" y="286"/>
                  <a:pt x="166" y="290"/>
                  <a:pt x="175" y="290"/>
                </a:cubicBezTo>
                <a:cubicBezTo>
                  <a:pt x="182" y="290"/>
                  <a:pt x="188" y="288"/>
                  <a:pt x="193" y="285"/>
                </a:cubicBezTo>
                <a:cubicBezTo>
                  <a:pt x="213" y="304"/>
                  <a:pt x="213" y="304"/>
                  <a:pt x="213" y="304"/>
                </a:cubicBezTo>
                <a:cubicBezTo>
                  <a:pt x="223" y="293"/>
                  <a:pt x="223" y="293"/>
                  <a:pt x="223" y="293"/>
                </a:cubicBezTo>
                <a:cubicBezTo>
                  <a:pt x="204" y="274"/>
                  <a:pt x="204" y="274"/>
                  <a:pt x="204" y="274"/>
                </a:cubicBezTo>
                <a:cubicBezTo>
                  <a:pt x="206" y="271"/>
                  <a:pt x="208" y="267"/>
                  <a:pt x="208" y="263"/>
                </a:cubicBezTo>
                <a:cubicBezTo>
                  <a:pt x="332" y="263"/>
                  <a:pt x="332" y="263"/>
                  <a:pt x="332" y="263"/>
                </a:cubicBezTo>
                <a:cubicBezTo>
                  <a:pt x="332" y="332"/>
                  <a:pt x="332" y="332"/>
                  <a:pt x="332" y="332"/>
                </a:cubicBezTo>
                <a:lnTo>
                  <a:pt x="15" y="332"/>
                </a:lnTo>
                <a:close/>
              </a:path>
            </a:pathLst>
          </a:cu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700" name="Google Shape;700;p48"/>
          <p:cNvSpPr txBox="1"/>
          <p:nvPr/>
        </p:nvSpPr>
        <p:spPr>
          <a:xfrm>
            <a:off x="1267623" y="1454818"/>
            <a:ext cx="436690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600" u="none" cap="none" strike="noStrike">
                <a:solidFill>
                  <a:srgbClr val="000000"/>
                </a:solidFill>
                <a:latin typeface="Arial"/>
                <a:ea typeface="Arial"/>
                <a:cs typeface="Arial"/>
                <a:sym typeface="Arial"/>
              </a:rPr>
              <a:t>Process the input from the brain storm exercise</a:t>
            </a:r>
            <a:endParaRPr/>
          </a:p>
        </p:txBody>
      </p:sp>
      <p:sp>
        <p:nvSpPr>
          <p:cNvPr id="701" name="Google Shape;701;p48"/>
          <p:cNvSpPr txBox="1"/>
          <p:nvPr/>
        </p:nvSpPr>
        <p:spPr>
          <a:xfrm>
            <a:off x="1267622" y="2038835"/>
            <a:ext cx="631454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600" u="none" cap="none" strike="noStrike">
                <a:solidFill>
                  <a:srgbClr val="000000"/>
                </a:solidFill>
                <a:latin typeface="Arial"/>
                <a:ea typeface="Arial"/>
                <a:cs typeface="Arial"/>
                <a:sym typeface="Arial"/>
              </a:rPr>
              <a:t>Circulate the main findings of this workshop. Feedback is appreciated!</a:t>
            </a:r>
            <a:endParaRPr/>
          </a:p>
        </p:txBody>
      </p:sp>
      <p:sp>
        <p:nvSpPr>
          <p:cNvPr id="702" name="Google Shape;702;p48"/>
          <p:cNvSpPr txBox="1"/>
          <p:nvPr/>
        </p:nvSpPr>
        <p:spPr>
          <a:xfrm>
            <a:off x="1267621" y="2664279"/>
            <a:ext cx="524694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600" u="none" cap="none" strike="noStrike">
                <a:solidFill>
                  <a:srgbClr val="000000"/>
                </a:solidFill>
                <a:latin typeface="Arial"/>
                <a:ea typeface="Arial"/>
                <a:cs typeface="Arial"/>
                <a:sym typeface="Arial"/>
              </a:rPr>
              <a:t>Further research and prepare the first thematic workshop</a:t>
            </a:r>
            <a:endParaRPr b="0" i="0" sz="1600" u="none" cap="none" strike="noStrike">
              <a:solidFill>
                <a:srgbClr val="000000"/>
              </a:solidFill>
              <a:latin typeface="Arial"/>
              <a:ea typeface="Arial"/>
              <a:cs typeface="Arial"/>
              <a:sym typeface="Arial"/>
            </a:endParaRPr>
          </a:p>
        </p:txBody>
      </p:sp>
      <p:sp>
        <p:nvSpPr>
          <p:cNvPr id="703" name="Google Shape;703;p48"/>
          <p:cNvSpPr txBox="1"/>
          <p:nvPr/>
        </p:nvSpPr>
        <p:spPr>
          <a:xfrm>
            <a:off x="1267620" y="3289723"/>
            <a:ext cx="360226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600" u="none" cap="none" strike="noStrike">
                <a:solidFill>
                  <a:srgbClr val="000000"/>
                </a:solidFill>
                <a:latin typeface="Arial"/>
                <a:ea typeface="Arial"/>
                <a:cs typeface="Arial"/>
                <a:sym typeface="Arial"/>
              </a:rPr>
              <a:t>Capture further input through GitHub!</a:t>
            </a:r>
            <a:endParaRPr/>
          </a:p>
        </p:txBody>
      </p:sp>
      <p:sp>
        <p:nvSpPr>
          <p:cNvPr id="704" name="Google Shape;704;p48"/>
          <p:cNvSpPr txBox="1"/>
          <p:nvPr/>
        </p:nvSpPr>
        <p:spPr>
          <a:xfrm>
            <a:off x="628651" y="273845"/>
            <a:ext cx="7886700" cy="738225"/>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GB" sz="3200" u="none" cap="none" strike="noStrike">
                <a:solidFill>
                  <a:srgbClr val="000000"/>
                </a:solidFill>
                <a:latin typeface="Arial"/>
                <a:ea typeface="Arial"/>
                <a:cs typeface="Arial"/>
                <a:sym typeface="Arial"/>
              </a:rPr>
              <a:t>Next steps – In the meanwhile...</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49"/>
          <p:cNvSpPr txBox="1"/>
          <p:nvPr/>
        </p:nvSpPr>
        <p:spPr>
          <a:xfrm>
            <a:off x="628651" y="1346447"/>
            <a:ext cx="3766123" cy="3005418"/>
          </a:xfrm>
          <a:prstGeom prst="rect">
            <a:avLst/>
          </a:prstGeom>
          <a:solidFill>
            <a:schemeClr val="accen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49"/>
          <p:cNvSpPr/>
          <p:nvPr/>
        </p:nvSpPr>
        <p:spPr>
          <a:xfrm>
            <a:off x="2273026" y="1559204"/>
            <a:ext cx="477371" cy="474288"/>
          </a:xfrm>
          <a:custGeom>
            <a:rect b="b" l="l" r="r" t="t"/>
            <a:pathLst>
              <a:path extrusionOk="0" h="154" w="155">
                <a:moveTo>
                  <a:pt x="155" y="0"/>
                </a:moveTo>
                <a:lnTo>
                  <a:pt x="155" y="50"/>
                </a:lnTo>
                <a:lnTo>
                  <a:pt x="148" y="50"/>
                </a:lnTo>
                <a:lnTo>
                  <a:pt x="148" y="7"/>
                </a:lnTo>
                <a:lnTo>
                  <a:pt x="7" y="7"/>
                </a:lnTo>
                <a:lnTo>
                  <a:pt x="7" y="121"/>
                </a:lnTo>
                <a:lnTo>
                  <a:pt x="28" y="121"/>
                </a:lnTo>
                <a:lnTo>
                  <a:pt x="28" y="139"/>
                </a:lnTo>
                <a:lnTo>
                  <a:pt x="46" y="121"/>
                </a:lnTo>
                <a:lnTo>
                  <a:pt x="56" y="121"/>
                </a:lnTo>
                <a:lnTo>
                  <a:pt x="56" y="127"/>
                </a:lnTo>
                <a:lnTo>
                  <a:pt x="49" y="127"/>
                </a:lnTo>
                <a:lnTo>
                  <a:pt x="21" y="154"/>
                </a:lnTo>
                <a:lnTo>
                  <a:pt x="21" y="127"/>
                </a:lnTo>
                <a:lnTo>
                  <a:pt x="0" y="127"/>
                </a:lnTo>
                <a:lnTo>
                  <a:pt x="0" y="0"/>
                </a:lnTo>
                <a:lnTo>
                  <a:pt x="155" y="0"/>
                </a:lnTo>
                <a:close/>
                <a:moveTo>
                  <a:pt x="126" y="33"/>
                </a:moveTo>
                <a:lnTo>
                  <a:pt x="29" y="33"/>
                </a:lnTo>
                <a:lnTo>
                  <a:pt x="29" y="39"/>
                </a:lnTo>
                <a:lnTo>
                  <a:pt x="126" y="39"/>
                </a:lnTo>
                <a:lnTo>
                  <a:pt x="126" y="33"/>
                </a:lnTo>
                <a:close/>
                <a:moveTo>
                  <a:pt x="29" y="67"/>
                </a:moveTo>
                <a:lnTo>
                  <a:pt x="56" y="67"/>
                </a:lnTo>
                <a:lnTo>
                  <a:pt x="56" y="60"/>
                </a:lnTo>
                <a:lnTo>
                  <a:pt x="29" y="60"/>
                </a:lnTo>
                <a:lnTo>
                  <a:pt x="29" y="67"/>
                </a:lnTo>
                <a:close/>
                <a:moveTo>
                  <a:pt x="29" y="95"/>
                </a:moveTo>
                <a:lnTo>
                  <a:pt x="56" y="95"/>
                </a:lnTo>
                <a:lnTo>
                  <a:pt x="56" y="89"/>
                </a:lnTo>
                <a:lnTo>
                  <a:pt x="29" y="89"/>
                </a:lnTo>
                <a:lnTo>
                  <a:pt x="29" y="95"/>
                </a:lnTo>
                <a:close/>
                <a:moveTo>
                  <a:pt x="130" y="89"/>
                </a:moveTo>
                <a:lnTo>
                  <a:pt x="94" y="89"/>
                </a:lnTo>
                <a:lnTo>
                  <a:pt x="94" y="95"/>
                </a:lnTo>
                <a:lnTo>
                  <a:pt x="130" y="95"/>
                </a:lnTo>
                <a:lnTo>
                  <a:pt x="130" y="89"/>
                </a:lnTo>
                <a:close/>
                <a:moveTo>
                  <a:pt x="71" y="60"/>
                </a:moveTo>
                <a:lnTo>
                  <a:pt x="155" y="60"/>
                </a:lnTo>
                <a:lnTo>
                  <a:pt x="155" y="127"/>
                </a:lnTo>
                <a:lnTo>
                  <a:pt x="135" y="127"/>
                </a:lnTo>
                <a:lnTo>
                  <a:pt x="135" y="154"/>
                </a:lnTo>
                <a:lnTo>
                  <a:pt x="107" y="127"/>
                </a:lnTo>
                <a:lnTo>
                  <a:pt x="71" y="127"/>
                </a:lnTo>
                <a:lnTo>
                  <a:pt x="71" y="60"/>
                </a:lnTo>
                <a:close/>
                <a:moveTo>
                  <a:pt x="77" y="121"/>
                </a:moveTo>
                <a:lnTo>
                  <a:pt x="110" y="121"/>
                </a:lnTo>
                <a:lnTo>
                  <a:pt x="128" y="139"/>
                </a:lnTo>
                <a:lnTo>
                  <a:pt x="128" y="121"/>
                </a:lnTo>
                <a:lnTo>
                  <a:pt x="148" y="121"/>
                </a:lnTo>
                <a:lnTo>
                  <a:pt x="148" y="67"/>
                </a:lnTo>
                <a:lnTo>
                  <a:pt x="77" y="67"/>
                </a:lnTo>
                <a:lnTo>
                  <a:pt x="77" y="121"/>
                </a:lnTo>
                <a:close/>
              </a:path>
            </a:pathLst>
          </a:custGeom>
          <a:solidFill>
            <a:srgbClr val="1B1A1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Arial"/>
              <a:ea typeface="Arial"/>
              <a:cs typeface="Arial"/>
              <a:sym typeface="Arial"/>
            </a:endParaRPr>
          </a:p>
        </p:txBody>
      </p:sp>
      <p:sp>
        <p:nvSpPr>
          <p:cNvPr id="711" name="Google Shape;711;p49"/>
          <p:cNvSpPr txBox="1"/>
          <p:nvPr/>
        </p:nvSpPr>
        <p:spPr>
          <a:xfrm>
            <a:off x="834191" y="2439483"/>
            <a:ext cx="3560584" cy="13234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600" u="none" cap="none" strike="noStrike">
                <a:solidFill>
                  <a:schemeClr val="dk1"/>
                </a:solidFill>
                <a:latin typeface="Arial"/>
                <a:ea typeface="Arial"/>
                <a:cs typeface="Arial"/>
                <a:sym typeface="Arial"/>
              </a:rPr>
              <a:t>Feedback can be provided by email to the following people:</a:t>
            </a:r>
            <a:endParaRPr/>
          </a:p>
          <a:p>
            <a:pPr indent="-285750" lvl="0" marL="285750" marR="0" rtl="0" algn="l">
              <a:lnSpc>
                <a:spcPct val="100000"/>
              </a:lnSpc>
              <a:spcBef>
                <a:spcPts val="0"/>
              </a:spcBef>
              <a:spcAft>
                <a:spcPts val="0"/>
              </a:spcAft>
              <a:buClr>
                <a:srgbClr val="000000"/>
              </a:buClr>
              <a:buSzPts val="1600"/>
              <a:buFont typeface="Arial"/>
              <a:buChar char="•"/>
            </a:pPr>
            <a:r>
              <a:rPr b="0" i="0" lang="en-GB" sz="1600" u="none" cap="none" strike="noStrike">
                <a:solidFill>
                  <a:schemeClr val="dk1"/>
                </a:solidFill>
                <a:latin typeface="Arial"/>
                <a:ea typeface="Arial"/>
                <a:cs typeface="Arial"/>
                <a:sym typeface="Arial"/>
              </a:rPr>
              <a:t>annelies.decraene@vlaanderen.be</a:t>
            </a:r>
            <a:endParaRPr/>
          </a:p>
          <a:p>
            <a:pPr indent="-285750" lvl="0" marL="285750" marR="0" rtl="0" algn="l">
              <a:lnSpc>
                <a:spcPct val="100000"/>
              </a:lnSpc>
              <a:spcBef>
                <a:spcPts val="0"/>
              </a:spcBef>
              <a:spcAft>
                <a:spcPts val="0"/>
              </a:spcAft>
              <a:buClr>
                <a:srgbClr val="000000"/>
              </a:buClr>
              <a:buSzPts val="1600"/>
              <a:buFont typeface="Arial"/>
              <a:buChar char="•"/>
            </a:pPr>
            <a:r>
              <a:rPr b="0" i="0" lang="en-GB" sz="1600" u="none" cap="none" strike="noStrike">
                <a:solidFill>
                  <a:schemeClr val="dk1"/>
                </a:solidFill>
                <a:latin typeface="Arial"/>
                <a:ea typeface="Arial"/>
                <a:cs typeface="Arial"/>
                <a:sym typeface="Arial"/>
              </a:rPr>
              <a:t>michiel.dekeyzer@vlaanderen.be</a:t>
            </a:r>
            <a:endParaRPr/>
          </a:p>
          <a:p>
            <a:pPr indent="-285750" lvl="0" marL="285750" marR="0" rtl="0" algn="l">
              <a:lnSpc>
                <a:spcPct val="100000"/>
              </a:lnSpc>
              <a:spcBef>
                <a:spcPts val="0"/>
              </a:spcBef>
              <a:spcAft>
                <a:spcPts val="0"/>
              </a:spcAft>
              <a:buClr>
                <a:srgbClr val="000000"/>
              </a:buClr>
              <a:buSzPts val="1600"/>
              <a:buFont typeface="Arial"/>
              <a:buChar char="•"/>
            </a:pPr>
            <a:r>
              <a:rPr b="0" i="0" lang="en-GB" sz="1600" u="none" cap="none" strike="noStrike">
                <a:solidFill>
                  <a:schemeClr val="dk1"/>
                </a:solidFill>
                <a:latin typeface="Arial"/>
                <a:ea typeface="Arial"/>
                <a:cs typeface="Arial"/>
                <a:sym typeface="Arial"/>
              </a:rPr>
              <a:t>dries.catteceur@vlaanderen.be</a:t>
            </a:r>
            <a:endParaRPr b="0" i="0" sz="1600" u="none" cap="none" strike="noStrike">
              <a:solidFill>
                <a:schemeClr val="dk1"/>
              </a:solidFill>
              <a:latin typeface="Arial"/>
              <a:ea typeface="Arial"/>
              <a:cs typeface="Arial"/>
              <a:sym typeface="Arial"/>
            </a:endParaRPr>
          </a:p>
        </p:txBody>
      </p:sp>
      <p:sp>
        <p:nvSpPr>
          <p:cNvPr id="712" name="Google Shape;712;p49"/>
          <p:cNvSpPr txBox="1"/>
          <p:nvPr/>
        </p:nvSpPr>
        <p:spPr>
          <a:xfrm>
            <a:off x="4950298" y="1346447"/>
            <a:ext cx="3766123" cy="3005418"/>
          </a:xfrm>
          <a:prstGeom prst="rect">
            <a:avLst/>
          </a:prstGeom>
          <a:solidFill>
            <a:schemeClr val="dk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3" name="Google Shape;713;p49"/>
          <p:cNvPicPr preferRelativeResize="0"/>
          <p:nvPr/>
        </p:nvPicPr>
        <p:blipFill rotWithShape="1">
          <a:blip r:embed="rId3">
            <a:alphaModFix/>
          </a:blip>
          <a:srcRect b="0" l="0" r="0" t="0"/>
          <a:stretch/>
        </p:blipFill>
        <p:spPr>
          <a:xfrm>
            <a:off x="6044652" y="1522121"/>
            <a:ext cx="1577413" cy="548455"/>
          </a:xfrm>
          <a:prstGeom prst="rect">
            <a:avLst/>
          </a:prstGeom>
          <a:noFill/>
          <a:ln>
            <a:noFill/>
          </a:ln>
        </p:spPr>
      </p:pic>
      <p:sp>
        <p:nvSpPr>
          <p:cNvPr id="714" name="Google Shape;714;p49"/>
          <p:cNvSpPr txBox="1"/>
          <p:nvPr/>
        </p:nvSpPr>
        <p:spPr>
          <a:xfrm>
            <a:off x="5114189" y="2439483"/>
            <a:ext cx="3355992" cy="18158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600" u="none" cap="none" strike="noStrike">
                <a:solidFill>
                  <a:schemeClr val="lt1"/>
                </a:solidFill>
                <a:latin typeface="Arial"/>
                <a:ea typeface="Arial"/>
                <a:cs typeface="Arial"/>
                <a:sym typeface="Arial"/>
              </a:rPr>
              <a:t>Feedback/input can be provided through GitHub: </a:t>
            </a:r>
            <a:r>
              <a:rPr b="0" i="0" lang="en-GB" sz="1600" u="sng" cap="none" strike="noStrike">
                <a:solidFill>
                  <a:schemeClr val="lt1"/>
                </a:solidFill>
                <a:latin typeface="Arial"/>
                <a:ea typeface="Arial"/>
                <a:cs typeface="Arial"/>
                <a:sym typeface="Arial"/>
                <a:hlinkClick r:id="rId4">
                  <a:extLst>
                    <a:ext uri="{A12FA001-AC4F-418D-AE19-62706E023703}">
                      <ahyp:hlinkClr val="tx"/>
                    </a:ext>
                  </a:extLst>
                </a:hlinkClick>
              </a:rPr>
              <a:t>https://github.com/Informatievlaanderen/OSLOthema-airAndWater</a:t>
            </a:r>
            <a:endParaRPr b="0" i="0" sz="1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GB" sz="1600" u="none" cap="none" strike="noStrike">
                <a:solidFill>
                  <a:schemeClr val="lt1"/>
                </a:solidFill>
                <a:latin typeface="Arial"/>
                <a:ea typeface="Arial"/>
                <a:cs typeface="Arial"/>
                <a:sym typeface="Arial"/>
              </a:rPr>
              <a:t>Please provide us with your </a:t>
            </a:r>
            <a:r>
              <a:rPr b="1" i="0" lang="en-GB" sz="1600" u="none" cap="none" strike="noStrike">
                <a:solidFill>
                  <a:schemeClr val="lt1"/>
                </a:solidFill>
                <a:latin typeface="Arial"/>
                <a:ea typeface="Arial"/>
                <a:cs typeface="Arial"/>
                <a:sym typeface="Arial"/>
              </a:rPr>
              <a:t>username</a:t>
            </a:r>
            <a:r>
              <a:rPr b="0" i="0" lang="en-GB" sz="1600" u="none" cap="none" strike="noStrike">
                <a:solidFill>
                  <a:schemeClr val="lt1"/>
                </a:solidFill>
                <a:latin typeface="Arial"/>
                <a:ea typeface="Arial"/>
                <a:cs typeface="Arial"/>
                <a:sym typeface="Arial"/>
              </a:rPr>
              <a:t> so we can invite you! </a:t>
            </a:r>
            <a:endParaRPr/>
          </a:p>
        </p:txBody>
      </p:sp>
      <p:sp>
        <p:nvSpPr>
          <p:cNvPr id="715" name="Google Shape;715;p49"/>
          <p:cNvSpPr txBox="1"/>
          <p:nvPr/>
        </p:nvSpPr>
        <p:spPr>
          <a:xfrm>
            <a:off x="628651" y="273845"/>
            <a:ext cx="7886700" cy="738225"/>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GB" sz="3200" u="none" cap="none" strike="noStrike">
                <a:solidFill>
                  <a:srgbClr val="000000"/>
                </a:solidFill>
                <a:latin typeface="Arial"/>
                <a:ea typeface="Arial"/>
                <a:cs typeface="Arial"/>
                <a:sym typeface="Arial"/>
              </a:rPr>
              <a:t>Feedback &amp; collaboration</a:t>
            </a:r>
            <a:endParaRPr/>
          </a:p>
        </p:txBody>
      </p:sp>
      <p:sp>
        <p:nvSpPr>
          <p:cNvPr id="716" name="Google Shape;716;p49"/>
          <p:cNvSpPr/>
          <p:nvPr/>
        </p:nvSpPr>
        <p:spPr>
          <a:xfrm>
            <a:off x="573605" y="4385733"/>
            <a:ext cx="1314461" cy="60186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pic>
        <p:nvPicPr>
          <p:cNvPr id="721" name="Google Shape;721;p50"/>
          <p:cNvPicPr preferRelativeResize="0"/>
          <p:nvPr/>
        </p:nvPicPr>
        <p:blipFill rotWithShape="1">
          <a:blip r:embed="rId3">
            <a:alphaModFix/>
          </a:blip>
          <a:srcRect b="0" l="0" r="0" t="0"/>
          <a:stretch/>
        </p:blipFill>
        <p:spPr>
          <a:xfrm>
            <a:off x="1966437" y="640339"/>
            <a:ext cx="4953476" cy="4503161"/>
          </a:xfrm>
          <a:prstGeom prst="rect">
            <a:avLst/>
          </a:prstGeom>
          <a:noFill/>
          <a:ln>
            <a:noFill/>
          </a:ln>
        </p:spPr>
      </p:pic>
      <p:sp>
        <p:nvSpPr>
          <p:cNvPr id="722" name="Google Shape;722;p50"/>
          <p:cNvSpPr txBox="1"/>
          <p:nvPr/>
        </p:nvSpPr>
        <p:spPr>
          <a:xfrm>
            <a:off x="628651" y="273845"/>
            <a:ext cx="7886700" cy="738225"/>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GB" sz="3200" u="none" cap="none" strike="noStrike">
                <a:solidFill>
                  <a:srgbClr val="000000"/>
                </a:solidFill>
                <a:latin typeface="Arial"/>
                <a:ea typeface="Arial"/>
                <a:cs typeface="Arial"/>
                <a:sym typeface="Arial"/>
              </a:rPr>
              <a:t>Are there any questions left?</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51"/>
          <p:cNvSpPr txBox="1"/>
          <p:nvPr>
            <p:ph type="title"/>
          </p:nvPr>
        </p:nvSpPr>
        <p:spPr>
          <a:xfrm>
            <a:off x="899594" y="1501902"/>
            <a:ext cx="7772401" cy="2095966"/>
          </a:xfrm>
          <a:prstGeom prst="rect">
            <a:avLst/>
          </a:prstGeom>
          <a:noFill/>
          <a:ln>
            <a:noFill/>
          </a:ln>
        </p:spPr>
        <p:txBody>
          <a:bodyPr anchorCtr="0" anchor="b" bIns="91425" lIns="91425" spcFirstLastPara="1" rIns="91425" wrap="square" tIns="91425">
            <a:noAutofit/>
          </a:bodyPr>
          <a:lstStyle/>
          <a:p>
            <a:pPr indent="0" lvl="0" marL="0" rtl="0" algn="r">
              <a:lnSpc>
                <a:spcPct val="102702"/>
              </a:lnSpc>
              <a:spcBef>
                <a:spcPts val="0"/>
              </a:spcBef>
              <a:spcAft>
                <a:spcPts val="0"/>
              </a:spcAft>
              <a:buSzPts val="3700"/>
              <a:buNone/>
            </a:pPr>
            <a:r>
              <a:rPr b="1" lang="en-GB" sz="4800">
                <a:solidFill>
                  <a:srgbClr val="4C4C4C"/>
                </a:solidFill>
              </a:rPr>
              <a:t>Thanks!</a:t>
            </a:r>
            <a:endParaRPr sz="4800"/>
          </a:p>
        </p:txBody>
      </p:sp>
      <p:sp>
        <p:nvSpPr>
          <p:cNvPr id="728" name="Google Shape;728;p51"/>
          <p:cNvSpPr/>
          <p:nvPr/>
        </p:nvSpPr>
        <p:spPr>
          <a:xfrm>
            <a:off x="-3133" y="782"/>
            <a:ext cx="328808" cy="514349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5"/>
          <p:cNvSpPr txBox="1"/>
          <p:nvPr>
            <p:ph type="title"/>
          </p:nvPr>
        </p:nvSpPr>
        <p:spPr>
          <a:xfrm>
            <a:off x="899594" y="1501902"/>
            <a:ext cx="7772401" cy="2095966"/>
          </a:xfrm>
          <a:prstGeom prst="rect">
            <a:avLst/>
          </a:prstGeom>
          <a:noFill/>
          <a:ln>
            <a:noFill/>
          </a:ln>
        </p:spPr>
        <p:txBody>
          <a:bodyPr anchorCtr="0" anchor="b" bIns="91425" lIns="91425" spcFirstLastPara="1" rIns="91425" wrap="square" tIns="91425">
            <a:noAutofit/>
          </a:bodyPr>
          <a:lstStyle/>
          <a:p>
            <a:pPr indent="0" lvl="0" marL="0" rtl="0" algn="r">
              <a:lnSpc>
                <a:spcPct val="102702"/>
              </a:lnSpc>
              <a:spcBef>
                <a:spcPts val="0"/>
              </a:spcBef>
              <a:spcAft>
                <a:spcPts val="0"/>
              </a:spcAft>
              <a:buSzPts val="3700"/>
              <a:buNone/>
            </a:pPr>
            <a:r>
              <a:rPr lang="en-GB"/>
              <a:t>Welcome</a:t>
            </a:r>
            <a:r>
              <a:rPr lang="en-GB"/>
              <a:t> and introduction</a:t>
            </a:r>
            <a:endParaRPr/>
          </a:p>
        </p:txBody>
      </p:sp>
      <p:sp>
        <p:nvSpPr>
          <p:cNvPr id="193" name="Google Shape;193;p5"/>
          <p:cNvSpPr txBox="1"/>
          <p:nvPr>
            <p:ph idx="1" type="subTitle"/>
          </p:nvPr>
        </p:nvSpPr>
        <p:spPr>
          <a:xfrm>
            <a:off x="1813994" y="3848751"/>
            <a:ext cx="6858000" cy="1241822"/>
          </a:xfrm>
          <a:prstGeom prst="rect">
            <a:avLst/>
          </a:prstGeom>
          <a:noFill/>
          <a:ln>
            <a:noFill/>
          </a:ln>
        </p:spPr>
        <p:txBody>
          <a:bodyPr anchorCtr="0" anchor="t" bIns="91425" lIns="91425" spcFirstLastPara="1" rIns="91425" wrap="square" tIns="91425">
            <a:normAutofit/>
          </a:bodyPr>
          <a:lstStyle/>
          <a:p>
            <a:pPr indent="0" lvl="0" marL="0" rtl="0" algn="r">
              <a:lnSpc>
                <a:spcPct val="90000"/>
              </a:lnSpc>
              <a:spcBef>
                <a:spcPts val="300"/>
              </a:spcBef>
              <a:spcAft>
                <a:spcPts val="0"/>
              </a:spcAft>
              <a:buSzPts val="1980"/>
              <a:buNone/>
            </a:pPr>
            <a:r>
              <a:t/>
            </a:r>
            <a:endParaRPr sz="1400">
              <a:solidFill>
                <a:srgbClr val="4C4C4C"/>
              </a:solidFill>
            </a:endParaRPr>
          </a:p>
        </p:txBody>
      </p:sp>
      <p:sp>
        <p:nvSpPr>
          <p:cNvPr id="194" name="Google Shape;194;p5"/>
          <p:cNvSpPr/>
          <p:nvPr/>
        </p:nvSpPr>
        <p:spPr>
          <a:xfrm>
            <a:off x="-3133" y="782"/>
            <a:ext cx="328808" cy="514349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6"/>
          <p:cNvSpPr txBox="1"/>
          <p:nvPr/>
        </p:nvSpPr>
        <p:spPr>
          <a:xfrm>
            <a:off x="628651" y="273845"/>
            <a:ext cx="7886700" cy="738225"/>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GB" sz="3200"/>
              <a:t>Who’s in the </a:t>
            </a:r>
            <a:r>
              <a:rPr b="1" lang="en-GB" sz="3200">
                <a:extLst>
                  <a:ext uri="http://customooxmlschemas.google.com/">
                    <go:slidesCustomData xmlns:go="http://customooxmlschemas.google.com/" textRoundtripDataId="6"/>
                  </a:ext>
                </a:extLst>
              </a:rPr>
              <a:t>room</a:t>
            </a:r>
            <a:r>
              <a:rPr b="1" lang="en-GB" sz="3200"/>
              <a: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7"/>
          <p:cNvSpPr/>
          <p:nvPr/>
        </p:nvSpPr>
        <p:spPr>
          <a:xfrm>
            <a:off x="648459" y="1423940"/>
            <a:ext cx="8073510" cy="600067"/>
          </a:xfrm>
          <a:prstGeom prst="rect">
            <a:avLst/>
          </a:prstGeom>
          <a:solidFill>
            <a:srgbClr val="FFFCCC"/>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1400" u="none" cap="none" strike="noStrike">
              <a:solidFill>
                <a:schemeClr val="dk1"/>
              </a:solidFill>
              <a:latin typeface="Arial"/>
              <a:ea typeface="Arial"/>
              <a:cs typeface="Arial"/>
              <a:sym typeface="Arial"/>
            </a:endParaRPr>
          </a:p>
        </p:txBody>
      </p:sp>
      <p:sp>
        <p:nvSpPr>
          <p:cNvPr id="205" name="Google Shape;205;p7"/>
          <p:cNvSpPr txBox="1"/>
          <p:nvPr/>
        </p:nvSpPr>
        <p:spPr>
          <a:xfrm>
            <a:off x="4712677" y="2199949"/>
            <a:ext cx="4114800" cy="4017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GB" sz="1800" u="none" cap="none" strike="noStrike">
                <a:solidFill>
                  <a:srgbClr val="000000"/>
                </a:solidFill>
                <a:latin typeface="Arial"/>
                <a:ea typeface="Arial"/>
                <a:cs typeface="Arial"/>
                <a:sym typeface="Arial"/>
              </a:rPr>
              <a:t>Additional context from the draft charter</a:t>
            </a:r>
            <a:endParaRPr/>
          </a:p>
          <a:p>
            <a:pPr indent="0" lvl="1"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6" name="Google Shape;206;p7"/>
          <p:cNvSpPr txBox="1"/>
          <p:nvPr/>
        </p:nvSpPr>
        <p:spPr>
          <a:xfrm>
            <a:off x="4137246" y="2692424"/>
            <a:ext cx="4584723" cy="2039312"/>
          </a:xfrm>
          <a:prstGeom prst="rect">
            <a:avLst/>
          </a:prstGeom>
          <a:noFill/>
          <a:ln>
            <a:noFill/>
          </a:ln>
        </p:spPr>
        <p:txBody>
          <a:bodyPr anchorCtr="0" anchor="t" bIns="34275" lIns="68550" spcFirstLastPara="1" rIns="68550" wrap="square" tIns="34275">
            <a:noAutofit/>
          </a:bodyPr>
          <a:lstStyle/>
          <a:p>
            <a:pPr indent="-285750" lvl="0" marL="285750" marR="0" rtl="0" algn="l">
              <a:lnSpc>
                <a:spcPct val="100000"/>
              </a:lnSpc>
              <a:spcBef>
                <a:spcPts val="0"/>
              </a:spcBef>
              <a:spcAft>
                <a:spcPts val="0"/>
              </a:spcAft>
              <a:buClr>
                <a:srgbClr val="000000"/>
              </a:buClr>
              <a:buSzPts val="1200"/>
              <a:buFont typeface="Arial"/>
              <a:buChar char="•"/>
            </a:pPr>
            <a:r>
              <a:rPr b="0" i="0" lang="en-GB" sz="1200" u="none" cap="none" strike="noStrike">
                <a:solidFill>
                  <a:srgbClr val="000000"/>
                </a:solidFill>
                <a:latin typeface="Arial"/>
                <a:ea typeface="Arial"/>
                <a:cs typeface="Arial"/>
                <a:sym typeface="Arial"/>
              </a:rPr>
              <a:t>The process of developing an </a:t>
            </a:r>
            <a:r>
              <a:rPr b="1" i="0" lang="en-GB" sz="1200" u="none" cap="none" strike="noStrike">
                <a:solidFill>
                  <a:srgbClr val="000000"/>
                </a:solidFill>
                <a:latin typeface="Arial"/>
                <a:ea typeface="Arial"/>
                <a:cs typeface="Arial"/>
                <a:sym typeface="Arial"/>
              </a:rPr>
              <a:t>OSLO standard </a:t>
            </a:r>
            <a:r>
              <a:rPr b="0" i="0" lang="en-GB" sz="1200" u="none" cap="none" strike="noStrike">
                <a:solidFill>
                  <a:srgbClr val="000000"/>
                </a:solidFill>
                <a:latin typeface="Arial"/>
                <a:ea typeface="Arial"/>
                <a:cs typeface="Arial"/>
                <a:sym typeface="Arial"/>
              </a:rPr>
              <a:t>for the exchange of information about air and water. </a:t>
            </a:r>
            <a:endParaRPr/>
          </a:p>
          <a:p>
            <a:pPr indent="-285750" lvl="0" marL="285750" marR="0" rtl="0" algn="l">
              <a:lnSpc>
                <a:spcPct val="100000"/>
              </a:lnSpc>
              <a:spcBef>
                <a:spcPts val="0"/>
              </a:spcBef>
              <a:spcAft>
                <a:spcPts val="0"/>
              </a:spcAft>
              <a:buClr>
                <a:srgbClr val="000000"/>
              </a:buClr>
              <a:buSzPts val="1200"/>
              <a:buFont typeface="Arial"/>
              <a:buChar char="•"/>
            </a:pPr>
            <a:r>
              <a:rPr b="0" i="0" lang="en-GB" sz="1200" u="none" cap="none" strike="noStrike">
                <a:solidFill>
                  <a:srgbClr val="000000"/>
                </a:solidFill>
                <a:latin typeface="Arial"/>
                <a:ea typeface="Arial"/>
                <a:cs typeface="Arial"/>
                <a:sym typeface="Arial"/>
              </a:rPr>
              <a:t>Model the data semantically and standardise the structure of air and water data</a:t>
            </a:r>
            <a:endParaRPr/>
          </a:p>
          <a:p>
            <a:pPr indent="-285750" lvl="0" marL="285750" marR="0" rtl="0" algn="l">
              <a:lnSpc>
                <a:spcPct val="100000"/>
              </a:lnSpc>
              <a:spcBef>
                <a:spcPts val="0"/>
              </a:spcBef>
              <a:spcAft>
                <a:spcPts val="0"/>
              </a:spcAft>
              <a:buClr>
                <a:srgbClr val="000000"/>
              </a:buClr>
              <a:buSzPts val="1200"/>
              <a:buFont typeface="Arial"/>
              <a:buChar char="•"/>
            </a:pPr>
            <a:r>
              <a:rPr b="0" i="0" lang="en-GB" sz="1200" u="none" cap="none" strike="noStrike">
                <a:solidFill>
                  <a:srgbClr val="000000"/>
                </a:solidFill>
                <a:latin typeface="Arial"/>
                <a:ea typeface="Arial"/>
                <a:cs typeface="Arial"/>
                <a:sym typeface="Arial"/>
              </a:rPr>
              <a:t>This will make it possible to </a:t>
            </a:r>
            <a:r>
              <a:rPr b="1" i="0" lang="en-GB" sz="1200" u="none" cap="none" strike="noStrike">
                <a:solidFill>
                  <a:srgbClr val="000000"/>
                </a:solidFill>
                <a:latin typeface="Arial"/>
                <a:ea typeface="Arial"/>
                <a:cs typeface="Arial"/>
                <a:sym typeface="Arial"/>
              </a:rPr>
              <a:t>semantically enrich data streams</a:t>
            </a:r>
            <a:r>
              <a:rPr b="0" i="0" lang="en-GB" sz="1200" u="none" cap="none" strike="noStrike">
                <a:solidFill>
                  <a:srgbClr val="000000"/>
                </a:solidFill>
                <a:latin typeface="Arial"/>
                <a:ea typeface="Arial"/>
                <a:cs typeface="Arial"/>
                <a:sym typeface="Arial"/>
              </a:rPr>
              <a:t>, which will make air and water data easier to find and understand, as well as better combinable with other data sources.</a:t>
            </a:r>
            <a:endParaRPr/>
          </a:p>
          <a:p>
            <a:pPr indent="-285750" lvl="0" marL="285750" marR="0" rtl="0" algn="l">
              <a:lnSpc>
                <a:spcPct val="100000"/>
              </a:lnSpc>
              <a:spcBef>
                <a:spcPts val="0"/>
              </a:spcBef>
              <a:spcAft>
                <a:spcPts val="0"/>
              </a:spcAft>
              <a:buClr>
                <a:srgbClr val="000000"/>
              </a:buClr>
              <a:buSzPts val="1200"/>
              <a:buFont typeface="Arial"/>
              <a:buChar char="•"/>
            </a:pPr>
            <a:r>
              <a:rPr b="0" i="0" lang="en-GB" sz="1200" u="none" cap="none" strike="noStrike">
                <a:solidFill>
                  <a:srgbClr val="000000"/>
                </a:solidFill>
                <a:latin typeface="Arial"/>
                <a:ea typeface="Arial"/>
                <a:cs typeface="Arial"/>
                <a:sym typeface="Arial"/>
              </a:rPr>
              <a:t>The vocabulary is build up based on </a:t>
            </a:r>
            <a:r>
              <a:rPr b="1" i="0" lang="en-GB" sz="1200" u="none" cap="none" strike="noStrike">
                <a:solidFill>
                  <a:srgbClr val="000000"/>
                </a:solidFill>
                <a:latin typeface="Arial"/>
                <a:ea typeface="Arial"/>
                <a:cs typeface="Arial"/>
                <a:sym typeface="Arial"/>
              </a:rPr>
              <a:t>international standards</a:t>
            </a:r>
            <a:r>
              <a:rPr b="0" i="0" lang="en-GB" sz="1200" u="none" cap="none" strike="noStrike">
                <a:solidFill>
                  <a:srgbClr val="000000"/>
                </a:solidFill>
                <a:latin typeface="Arial"/>
                <a:ea typeface="Arial"/>
                <a:cs typeface="Arial"/>
                <a:sym typeface="Arial"/>
              </a:rPr>
              <a:t>, in line with the applicable EU regulations.</a:t>
            </a:r>
            <a:endParaRPr/>
          </a:p>
          <a:p>
            <a:pPr indent="0" lvl="1"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7" name="Google Shape;207;p7"/>
          <p:cNvSpPr txBox="1"/>
          <p:nvPr/>
        </p:nvSpPr>
        <p:spPr>
          <a:xfrm>
            <a:off x="628651" y="273845"/>
            <a:ext cx="7886700" cy="661657"/>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GB" sz="3200" u="none" cap="none" strike="noStrike">
                <a:solidFill>
                  <a:srgbClr val="000000"/>
                </a:solidFill>
                <a:latin typeface="Arial"/>
                <a:ea typeface="Arial"/>
                <a:cs typeface="Arial"/>
                <a:sym typeface="Arial"/>
              </a:rPr>
              <a:t>Scope of the </a:t>
            </a:r>
            <a:r>
              <a:rPr b="1" i="0" lang="en-GB" sz="3200" u="none" cap="none" strike="noStrike">
                <a:solidFill>
                  <a:srgbClr val="000000"/>
                </a:solidFill>
                <a:latin typeface="Arial"/>
                <a:ea typeface="Arial"/>
                <a:cs typeface="Arial"/>
                <a:sym typeface="Arial"/>
                <a:extLst>
                  <a:ext uri="http://customooxmlschemas.google.com/">
                    <go:slidesCustomData xmlns:go="http://customooxmlschemas.google.com/" textRoundtripDataId="7"/>
                  </a:ext>
                </a:extLst>
              </a:rPr>
              <a:t>project</a:t>
            </a:r>
            <a:endParaRPr b="1" i="0" sz="3200" u="none" cap="none" strike="noStrike">
              <a:solidFill>
                <a:srgbClr val="000000"/>
              </a:solidFill>
              <a:latin typeface="Arial"/>
              <a:ea typeface="Arial"/>
              <a:cs typeface="Arial"/>
              <a:sym typeface="Arial"/>
            </a:endParaRPr>
          </a:p>
        </p:txBody>
      </p:sp>
      <p:sp>
        <p:nvSpPr>
          <p:cNvPr id="208" name="Google Shape;208;p7"/>
          <p:cNvSpPr/>
          <p:nvPr/>
        </p:nvSpPr>
        <p:spPr>
          <a:xfrm>
            <a:off x="648459" y="945378"/>
            <a:ext cx="8073510" cy="489657"/>
          </a:xfrm>
          <a:prstGeom prst="rect">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en-GB" sz="1400" u="none" cap="none" strike="noStrike">
                <a:solidFill>
                  <a:schemeClr val="dk1"/>
                </a:solidFill>
                <a:latin typeface="Arial"/>
                <a:ea typeface="Arial"/>
                <a:cs typeface="Arial"/>
                <a:sym typeface="Arial"/>
              </a:rPr>
              <a:t>Design a semantic interoperability framework for sharing and publishing environmental data</a:t>
            </a:r>
            <a:endParaRPr/>
          </a:p>
        </p:txBody>
      </p:sp>
      <p:sp>
        <p:nvSpPr>
          <p:cNvPr id="209" name="Google Shape;209;p7"/>
          <p:cNvSpPr/>
          <p:nvPr/>
        </p:nvSpPr>
        <p:spPr>
          <a:xfrm>
            <a:off x="648459" y="1567301"/>
            <a:ext cx="807351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1" lang="en-GB" sz="1400" u="none" cap="none" strike="noStrike">
                <a:solidFill>
                  <a:schemeClr val="dk1"/>
                </a:solidFill>
                <a:latin typeface="Arial"/>
                <a:ea typeface="Arial"/>
                <a:cs typeface="Arial"/>
                <a:sym typeface="Arial"/>
              </a:rPr>
              <a:t>Develop a sustainable </a:t>
            </a:r>
            <a:r>
              <a:rPr b="1" i="1" lang="en-GB" sz="1400" u="none" cap="none" strike="noStrike">
                <a:solidFill>
                  <a:schemeClr val="dk1"/>
                </a:solidFill>
                <a:latin typeface="Arial"/>
                <a:ea typeface="Arial"/>
                <a:cs typeface="Arial"/>
                <a:sym typeface="Arial"/>
              </a:rPr>
              <a:t>vocabulary</a:t>
            </a:r>
            <a:r>
              <a:rPr b="0" i="1" lang="en-GB" sz="1400" u="none" cap="none" strike="noStrike">
                <a:solidFill>
                  <a:schemeClr val="dk1"/>
                </a:solidFill>
                <a:latin typeface="Arial"/>
                <a:ea typeface="Arial"/>
                <a:cs typeface="Arial"/>
                <a:sym typeface="Arial"/>
              </a:rPr>
              <a:t> and application profile for water and air quality</a:t>
            </a:r>
            <a:r>
              <a:rPr b="0" i="0" lang="en-GB" sz="14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id="210" name="Google Shape;210;p7"/>
          <p:cNvPicPr preferRelativeResize="0"/>
          <p:nvPr/>
        </p:nvPicPr>
        <p:blipFill rotWithShape="1">
          <a:blip r:embed="rId4">
            <a:alphaModFix/>
          </a:blip>
          <a:srcRect b="0" l="0" r="0" t="0"/>
          <a:stretch/>
        </p:blipFill>
        <p:spPr>
          <a:xfrm>
            <a:off x="4137246" y="2169371"/>
            <a:ext cx="462889" cy="462889"/>
          </a:xfrm>
          <a:prstGeom prst="rect">
            <a:avLst/>
          </a:prstGeom>
          <a:noFill/>
          <a:ln>
            <a:noFill/>
          </a:ln>
        </p:spPr>
      </p:pic>
      <p:sp>
        <p:nvSpPr>
          <p:cNvPr id="211" name="Google Shape;211;p7"/>
          <p:cNvSpPr/>
          <p:nvPr/>
        </p:nvSpPr>
        <p:spPr>
          <a:xfrm>
            <a:off x="648459" y="2298023"/>
            <a:ext cx="2989385" cy="2560321"/>
          </a:xfrm>
          <a:prstGeom prst="rect">
            <a:avLst/>
          </a:prstGeom>
          <a:solidFill>
            <a:schemeClr val="lt1"/>
          </a:solidFill>
          <a:ln cap="flat" cmpd="sng" w="25400">
            <a:solidFill>
              <a:srgbClr val="888484"/>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2" name="Google Shape;212;p7"/>
          <p:cNvSpPr/>
          <p:nvPr/>
        </p:nvSpPr>
        <p:spPr>
          <a:xfrm>
            <a:off x="796172" y="3043612"/>
            <a:ext cx="2700996" cy="1688124"/>
          </a:xfrm>
          <a:prstGeom prst="rect">
            <a:avLst/>
          </a:prstGeom>
          <a:solidFill>
            <a:srgbClr val="B0ACAC"/>
          </a:solidFill>
          <a:ln cap="flat" cmpd="sng" w="25400">
            <a:solidFill>
              <a:srgbClr val="88848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3" name="Google Shape;213;p7"/>
          <p:cNvSpPr txBox="1"/>
          <p:nvPr/>
        </p:nvSpPr>
        <p:spPr>
          <a:xfrm>
            <a:off x="1457351" y="3121839"/>
            <a:ext cx="137160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1400" u="none" cap="none" strike="noStrike">
                <a:solidFill>
                  <a:srgbClr val="000000"/>
                </a:solidFill>
                <a:latin typeface="Arial"/>
                <a:ea typeface="Arial"/>
                <a:cs typeface="Arial"/>
                <a:sym typeface="Arial"/>
              </a:rPr>
              <a:t>ODALA</a:t>
            </a:r>
            <a:endParaRPr b="1" i="0" sz="1400" u="none" cap="none" strike="noStrike">
              <a:solidFill>
                <a:srgbClr val="000000"/>
              </a:solidFill>
              <a:latin typeface="Arial"/>
              <a:ea typeface="Arial"/>
              <a:cs typeface="Arial"/>
              <a:sym typeface="Arial"/>
            </a:endParaRPr>
          </a:p>
        </p:txBody>
      </p:sp>
      <p:sp>
        <p:nvSpPr>
          <p:cNvPr id="214" name="Google Shape;214;p7"/>
          <p:cNvSpPr txBox="1"/>
          <p:nvPr/>
        </p:nvSpPr>
        <p:spPr>
          <a:xfrm>
            <a:off x="732864" y="2400816"/>
            <a:ext cx="2820573"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1400" u="none" cap="none" strike="noStrike">
                <a:solidFill>
                  <a:srgbClr val="000000"/>
                </a:solidFill>
                <a:latin typeface="Arial"/>
                <a:ea typeface="Arial"/>
                <a:cs typeface="Arial"/>
                <a:sym typeface="Arial"/>
              </a:rPr>
              <a:t>Open &amp; Agile Smart Cities (OASC)</a:t>
            </a:r>
            <a:endParaRPr b="1" i="0" sz="1400" u="none" cap="none" strike="noStrike">
              <a:solidFill>
                <a:srgbClr val="000000"/>
              </a:solidFill>
              <a:latin typeface="Arial"/>
              <a:ea typeface="Arial"/>
              <a:cs typeface="Arial"/>
              <a:sym typeface="Arial"/>
            </a:endParaRPr>
          </a:p>
        </p:txBody>
      </p:sp>
      <p:sp>
        <p:nvSpPr>
          <p:cNvPr id="215" name="Google Shape;215;p7"/>
          <p:cNvSpPr/>
          <p:nvPr/>
        </p:nvSpPr>
        <p:spPr>
          <a:xfrm>
            <a:off x="963226" y="3528948"/>
            <a:ext cx="2366887" cy="1083212"/>
          </a:xfrm>
          <a:prstGeom prst="rect">
            <a:avLst/>
          </a:prstGeom>
          <a:solidFill>
            <a:srgbClr val="FFF766"/>
          </a:solidFill>
          <a:ln cap="flat" cmpd="sng" w="25400">
            <a:solidFill>
              <a:srgbClr val="88848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6" name="Google Shape;216;p7"/>
          <p:cNvSpPr txBox="1"/>
          <p:nvPr/>
        </p:nvSpPr>
        <p:spPr>
          <a:xfrm>
            <a:off x="1286782" y="3563261"/>
            <a:ext cx="1719774"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1400" u="none" cap="none" strike="noStrike">
                <a:solidFill>
                  <a:srgbClr val="7F7900"/>
                </a:solidFill>
                <a:latin typeface="Arial"/>
                <a:ea typeface="Arial"/>
                <a:cs typeface="Arial"/>
                <a:sym typeface="Arial"/>
              </a:rPr>
              <a:t>OSLO trajectory</a:t>
            </a:r>
            <a:endParaRPr b="1" i="0" sz="1400" u="none" cap="none" strike="noStrike">
              <a:solidFill>
                <a:srgbClr val="7F7900"/>
              </a:solidFill>
              <a:latin typeface="Arial"/>
              <a:ea typeface="Arial"/>
              <a:cs typeface="Arial"/>
              <a:sym typeface="Arial"/>
            </a:endParaRPr>
          </a:p>
        </p:txBody>
      </p:sp>
      <p:pic>
        <p:nvPicPr>
          <p:cNvPr descr="C:\Users\004490\Desktop\Icons MS office files\Issues\Group\Solid\Group-outline_0000_grey.png" id="217" name="Google Shape;217;p7"/>
          <p:cNvPicPr preferRelativeResize="0"/>
          <p:nvPr/>
        </p:nvPicPr>
        <p:blipFill rotWithShape="1">
          <a:blip r:embed="rId5">
            <a:alphaModFix/>
          </a:blip>
          <a:srcRect b="0" l="0" r="0" t="0"/>
          <a:stretch/>
        </p:blipFill>
        <p:spPr>
          <a:xfrm>
            <a:off x="1110937" y="4081941"/>
            <a:ext cx="393896" cy="416456"/>
          </a:xfrm>
          <a:prstGeom prst="rect">
            <a:avLst/>
          </a:prstGeom>
          <a:noFill/>
          <a:ln>
            <a:noFill/>
          </a:ln>
        </p:spPr>
      </p:pic>
      <p:sp>
        <p:nvSpPr>
          <p:cNvPr id="218" name="Google Shape;218;p7"/>
          <p:cNvSpPr txBox="1"/>
          <p:nvPr/>
        </p:nvSpPr>
        <p:spPr>
          <a:xfrm>
            <a:off x="1404599" y="4081941"/>
            <a:ext cx="1719774" cy="41549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GB" sz="1050" u="none" cap="none" strike="noStrike">
                <a:solidFill>
                  <a:srgbClr val="000000"/>
                </a:solidFill>
                <a:latin typeface="Arial"/>
                <a:ea typeface="Arial"/>
                <a:cs typeface="Arial"/>
                <a:sym typeface="Arial"/>
              </a:rPr>
              <a:t>Flanders Information Agency</a:t>
            </a:r>
            <a:endParaRPr b="1" i="0" sz="105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gb97e62618b_0_0"/>
          <p:cNvSpPr txBox="1"/>
          <p:nvPr/>
        </p:nvSpPr>
        <p:spPr>
          <a:xfrm>
            <a:off x="628650" y="273850"/>
            <a:ext cx="82596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GB" sz="3100"/>
              <a:t>What did we do in the previous workshop?</a:t>
            </a:r>
            <a:endParaRPr b="1" i="0" sz="3100" u="none" cap="none" strike="noStrike">
              <a:solidFill>
                <a:srgbClr val="000000"/>
              </a:solidFill>
              <a:latin typeface="Arial"/>
              <a:ea typeface="Arial"/>
              <a:cs typeface="Arial"/>
              <a:sym typeface="Arial"/>
            </a:endParaRPr>
          </a:p>
        </p:txBody>
      </p:sp>
      <p:sp>
        <p:nvSpPr>
          <p:cNvPr id="224" name="Google Shape;224;gb97e62618b_0_0"/>
          <p:cNvSpPr/>
          <p:nvPr/>
        </p:nvSpPr>
        <p:spPr>
          <a:xfrm>
            <a:off x="379625" y="1971700"/>
            <a:ext cx="2822700" cy="2394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GB" sz="1600">
                <a:solidFill>
                  <a:schemeClr val="dk1"/>
                </a:solidFill>
              </a:rPr>
              <a:t>OSLO introduction</a:t>
            </a:r>
            <a:endParaRPr b="1" sz="1600">
              <a:solidFill>
                <a:schemeClr val="dk1"/>
              </a:solidFill>
            </a:endParaRPr>
          </a:p>
          <a:p>
            <a:pPr indent="0" lvl="0" marL="0" marR="0" rtl="0" algn="ctr">
              <a:lnSpc>
                <a:spcPct val="100000"/>
              </a:lnSpc>
              <a:spcBef>
                <a:spcPts val="0"/>
              </a:spcBef>
              <a:spcAft>
                <a:spcPts val="0"/>
              </a:spcAft>
              <a:buNone/>
            </a:pPr>
            <a:r>
              <a:t/>
            </a:r>
            <a:endParaRPr sz="1600">
              <a:solidFill>
                <a:schemeClr val="dk1"/>
              </a:solidFill>
            </a:endParaRPr>
          </a:p>
          <a:p>
            <a:pPr indent="0" lvl="0" marL="0" marR="0" rtl="0" algn="ctr">
              <a:lnSpc>
                <a:spcPct val="100000"/>
              </a:lnSpc>
              <a:spcBef>
                <a:spcPts val="0"/>
              </a:spcBef>
              <a:spcAft>
                <a:spcPts val="0"/>
              </a:spcAft>
              <a:buNone/>
            </a:pPr>
            <a:r>
              <a:t/>
            </a:r>
            <a:endParaRPr sz="1600">
              <a:solidFill>
                <a:schemeClr val="dk1"/>
              </a:solidFill>
            </a:endParaRPr>
          </a:p>
          <a:p>
            <a:pPr indent="-298450" lvl="0" marL="457200" marR="0" rtl="0" algn="l">
              <a:lnSpc>
                <a:spcPct val="100000"/>
              </a:lnSpc>
              <a:spcBef>
                <a:spcPts val="0"/>
              </a:spcBef>
              <a:spcAft>
                <a:spcPts val="0"/>
              </a:spcAft>
              <a:buClr>
                <a:schemeClr val="dk1"/>
              </a:buClr>
              <a:buSzPts val="1100"/>
              <a:buChar char="●"/>
            </a:pPr>
            <a:r>
              <a:rPr lang="en-GB" sz="1100">
                <a:solidFill>
                  <a:schemeClr val="dk1"/>
                </a:solidFill>
              </a:rPr>
              <a:t>Semantic interoperability</a:t>
            </a:r>
            <a:br>
              <a:rPr lang="en-GB" sz="1100">
                <a:solidFill>
                  <a:schemeClr val="dk1"/>
                </a:solidFill>
              </a:rPr>
            </a:br>
            <a:endParaRPr sz="1100">
              <a:solidFill>
                <a:schemeClr val="dk1"/>
              </a:solidFill>
            </a:endParaRPr>
          </a:p>
          <a:p>
            <a:pPr indent="-298450" lvl="0" marL="457200" marR="0" rtl="0" algn="l">
              <a:lnSpc>
                <a:spcPct val="100000"/>
              </a:lnSpc>
              <a:spcBef>
                <a:spcPts val="0"/>
              </a:spcBef>
              <a:spcAft>
                <a:spcPts val="0"/>
              </a:spcAft>
              <a:buClr>
                <a:schemeClr val="dk1"/>
              </a:buClr>
              <a:buSzPts val="1100"/>
              <a:buChar char="●"/>
            </a:pPr>
            <a:r>
              <a:rPr lang="en-GB" sz="1100">
                <a:solidFill>
                  <a:schemeClr val="dk1"/>
                </a:solidFill>
              </a:rPr>
              <a:t>Technical interoperability</a:t>
            </a:r>
            <a:br>
              <a:rPr lang="en-GB" sz="1100">
                <a:solidFill>
                  <a:schemeClr val="dk1"/>
                </a:solidFill>
              </a:rPr>
            </a:br>
            <a:endParaRPr sz="1100">
              <a:solidFill>
                <a:schemeClr val="dk1"/>
              </a:solidFill>
            </a:endParaRPr>
          </a:p>
          <a:p>
            <a:pPr indent="-298450" lvl="0" marL="457200" marR="0" rtl="0" algn="l">
              <a:lnSpc>
                <a:spcPct val="100000"/>
              </a:lnSpc>
              <a:spcBef>
                <a:spcPts val="0"/>
              </a:spcBef>
              <a:spcAft>
                <a:spcPts val="0"/>
              </a:spcAft>
              <a:buClr>
                <a:schemeClr val="dk1"/>
              </a:buClr>
              <a:buSzPts val="1100"/>
              <a:buChar char="●"/>
            </a:pPr>
            <a:r>
              <a:rPr lang="en-GB" sz="1100">
                <a:solidFill>
                  <a:schemeClr val="dk1"/>
                </a:solidFill>
              </a:rPr>
              <a:t>Share</a:t>
            </a:r>
            <a:br>
              <a:rPr lang="en-GB" sz="1100">
                <a:solidFill>
                  <a:schemeClr val="dk1"/>
                </a:solidFill>
              </a:rPr>
            </a:br>
            <a:endParaRPr sz="1100">
              <a:solidFill>
                <a:schemeClr val="dk1"/>
              </a:solidFill>
            </a:endParaRPr>
          </a:p>
          <a:p>
            <a:pPr indent="-298450" lvl="0" marL="457200" marR="0" rtl="0" algn="l">
              <a:lnSpc>
                <a:spcPct val="100000"/>
              </a:lnSpc>
              <a:spcBef>
                <a:spcPts val="0"/>
              </a:spcBef>
              <a:spcAft>
                <a:spcPts val="0"/>
              </a:spcAft>
              <a:buClr>
                <a:schemeClr val="dk1"/>
              </a:buClr>
              <a:buSzPts val="1100"/>
              <a:buChar char="●"/>
            </a:pPr>
            <a:r>
              <a:rPr lang="en-GB" sz="1100">
                <a:solidFill>
                  <a:schemeClr val="dk1"/>
                </a:solidFill>
              </a:rPr>
              <a:t>Reuse</a:t>
            </a:r>
            <a:endParaRPr sz="1100">
              <a:solidFill>
                <a:schemeClr val="dk1"/>
              </a:solidFill>
            </a:endParaRPr>
          </a:p>
        </p:txBody>
      </p:sp>
      <p:sp>
        <p:nvSpPr>
          <p:cNvPr id="225" name="Google Shape;225;gb97e62618b_0_0"/>
          <p:cNvSpPr/>
          <p:nvPr/>
        </p:nvSpPr>
        <p:spPr>
          <a:xfrm>
            <a:off x="3202325" y="1971700"/>
            <a:ext cx="2974500" cy="2394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GB" sz="1600">
                <a:solidFill>
                  <a:schemeClr val="dk1"/>
                </a:solidFill>
              </a:rPr>
              <a:t>Showcasing existing standards and use cases</a:t>
            </a:r>
            <a:endParaRPr b="1" sz="1600">
              <a:solidFill>
                <a:schemeClr val="dk1"/>
              </a:solidFill>
            </a:endParaRPr>
          </a:p>
          <a:p>
            <a:pPr indent="0" lvl="0" marL="0" marR="0" rtl="0" algn="ctr">
              <a:lnSpc>
                <a:spcPct val="100000"/>
              </a:lnSpc>
              <a:spcBef>
                <a:spcPts val="0"/>
              </a:spcBef>
              <a:spcAft>
                <a:spcPts val="0"/>
              </a:spcAft>
              <a:buNone/>
            </a:pPr>
            <a:r>
              <a:t/>
            </a:r>
            <a:endParaRPr b="1" sz="1600">
              <a:solidFill>
                <a:schemeClr val="dk1"/>
              </a:solidFill>
            </a:endParaRPr>
          </a:p>
          <a:p>
            <a:pPr indent="-298450" lvl="0" marL="457200" marR="0" rtl="0" algn="l">
              <a:lnSpc>
                <a:spcPct val="115000"/>
              </a:lnSpc>
              <a:spcBef>
                <a:spcPts val="0"/>
              </a:spcBef>
              <a:spcAft>
                <a:spcPts val="0"/>
              </a:spcAft>
              <a:buClr>
                <a:schemeClr val="dk1"/>
              </a:buClr>
              <a:buSzPts val="1100"/>
              <a:buChar char="●"/>
            </a:pPr>
            <a:r>
              <a:rPr b="1" lang="en-GB" sz="1100">
                <a:solidFill>
                  <a:schemeClr val="dk1"/>
                </a:solidFill>
              </a:rPr>
              <a:t>SSN</a:t>
            </a:r>
            <a:r>
              <a:rPr lang="en-GB" sz="1100">
                <a:solidFill>
                  <a:schemeClr val="dk1"/>
                </a:solidFill>
              </a:rPr>
              <a:t>: Semantic Sensor Network </a:t>
            </a:r>
            <a:endParaRPr sz="1100">
              <a:solidFill>
                <a:schemeClr val="dk1"/>
              </a:solidFill>
            </a:endParaRPr>
          </a:p>
          <a:p>
            <a:pPr indent="-298450" lvl="0" marL="457200" marR="0" rtl="0" algn="l">
              <a:lnSpc>
                <a:spcPct val="115000"/>
              </a:lnSpc>
              <a:spcBef>
                <a:spcPts val="0"/>
              </a:spcBef>
              <a:spcAft>
                <a:spcPts val="0"/>
              </a:spcAft>
              <a:buClr>
                <a:schemeClr val="dk1"/>
              </a:buClr>
              <a:buSzPts val="1100"/>
              <a:buChar char="●"/>
            </a:pPr>
            <a:r>
              <a:rPr b="1" lang="en-GB" sz="1100">
                <a:solidFill>
                  <a:schemeClr val="dk1"/>
                </a:solidFill>
              </a:rPr>
              <a:t>SOSA</a:t>
            </a:r>
            <a:r>
              <a:rPr lang="en-GB" sz="1100">
                <a:solidFill>
                  <a:schemeClr val="dk1"/>
                </a:solidFill>
              </a:rPr>
              <a:t>: Sensor, Observation,</a:t>
            </a:r>
            <a:br>
              <a:rPr lang="en-GB" sz="1100">
                <a:solidFill>
                  <a:schemeClr val="dk1"/>
                </a:solidFill>
              </a:rPr>
            </a:br>
            <a:r>
              <a:rPr lang="en-GB" sz="1100">
                <a:solidFill>
                  <a:schemeClr val="dk1"/>
                </a:solidFill>
              </a:rPr>
              <a:t>Sample, and Actuator</a:t>
            </a:r>
            <a:endParaRPr sz="1100">
              <a:solidFill>
                <a:schemeClr val="dk1"/>
              </a:solidFill>
            </a:endParaRPr>
          </a:p>
          <a:p>
            <a:pPr indent="-292100" lvl="0" marL="457200" marR="0" rtl="0" algn="l">
              <a:lnSpc>
                <a:spcPct val="115000"/>
              </a:lnSpc>
              <a:spcBef>
                <a:spcPts val="0"/>
              </a:spcBef>
              <a:spcAft>
                <a:spcPts val="0"/>
              </a:spcAft>
              <a:buClr>
                <a:schemeClr val="dk1"/>
              </a:buClr>
              <a:buSzPts val="1000"/>
              <a:buChar char="●"/>
            </a:pPr>
            <a:r>
              <a:rPr b="1" lang="en-GB" sz="1100">
                <a:solidFill>
                  <a:schemeClr val="dk1"/>
                </a:solidFill>
              </a:rPr>
              <a:t>SAREF</a:t>
            </a:r>
            <a:r>
              <a:rPr lang="en-GB" sz="1100">
                <a:solidFill>
                  <a:schemeClr val="dk1"/>
                </a:solidFill>
              </a:rPr>
              <a:t>: Smart Applications REFerence</a:t>
            </a:r>
            <a:endParaRPr sz="1100">
              <a:solidFill>
                <a:schemeClr val="dk1"/>
              </a:solidFill>
            </a:endParaRPr>
          </a:p>
          <a:p>
            <a:pPr indent="-298450" lvl="0" marL="457200" marR="0" rtl="0" algn="l">
              <a:lnSpc>
                <a:spcPct val="115000"/>
              </a:lnSpc>
              <a:spcBef>
                <a:spcPts val="0"/>
              </a:spcBef>
              <a:spcAft>
                <a:spcPts val="0"/>
              </a:spcAft>
              <a:buClr>
                <a:schemeClr val="dk1"/>
              </a:buClr>
              <a:buSzPts val="1100"/>
              <a:buChar char="●"/>
            </a:pPr>
            <a:r>
              <a:rPr b="1" lang="en-GB" sz="1100">
                <a:solidFill>
                  <a:schemeClr val="dk1"/>
                </a:solidFill>
              </a:rPr>
              <a:t>FIWARE</a:t>
            </a:r>
            <a:endParaRPr b="1" sz="1100">
              <a:solidFill>
                <a:schemeClr val="dk1"/>
              </a:solidFill>
            </a:endParaRPr>
          </a:p>
          <a:p>
            <a:pPr indent="-298450" lvl="0" marL="457200" marR="0" rtl="0" algn="l">
              <a:lnSpc>
                <a:spcPct val="115000"/>
              </a:lnSpc>
              <a:spcBef>
                <a:spcPts val="0"/>
              </a:spcBef>
              <a:spcAft>
                <a:spcPts val="0"/>
              </a:spcAft>
              <a:buClr>
                <a:schemeClr val="dk1"/>
              </a:buClr>
              <a:buSzPts val="1100"/>
              <a:buChar char="●"/>
            </a:pPr>
            <a:r>
              <a:rPr b="1" lang="en-GB" sz="1100">
                <a:solidFill>
                  <a:schemeClr val="dk1"/>
                </a:solidFill>
              </a:rPr>
              <a:t>OPEN DEI</a:t>
            </a:r>
            <a:endParaRPr b="1" sz="1100">
              <a:solidFill>
                <a:schemeClr val="dk1"/>
              </a:solidFill>
            </a:endParaRPr>
          </a:p>
        </p:txBody>
      </p:sp>
      <p:sp>
        <p:nvSpPr>
          <p:cNvPr id="226" name="Google Shape;226;gb97e62618b_0_0"/>
          <p:cNvSpPr/>
          <p:nvPr/>
        </p:nvSpPr>
        <p:spPr>
          <a:xfrm>
            <a:off x="6176975" y="1971700"/>
            <a:ext cx="2822700" cy="2394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GB" sz="1600">
                <a:solidFill>
                  <a:schemeClr val="dk1"/>
                </a:solidFill>
              </a:rPr>
              <a:t>Brainstorm exercise</a:t>
            </a:r>
            <a:endParaRPr b="1" sz="1600">
              <a:solidFill>
                <a:schemeClr val="dk1"/>
              </a:solidFill>
            </a:endParaRPr>
          </a:p>
          <a:p>
            <a:pPr indent="0" lvl="0" marL="0" marR="0" rtl="0" algn="ctr">
              <a:lnSpc>
                <a:spcPct val="100000"/>
              </a:lnSpc>
              <a:spcBef>
                <a:spcPts val="0"/>
              </a:spcBef>
              <a:spcAft>
                <a:spcPts val="0"/>
              </a:spcAft>
              <a:buNone/>
            </a:pPr>
            <a:r>
              <a:t/>
            </a:r>
            <a:endParaRPr b="1" sz="1600">
              <a:solidFill>
                <a:schemeClr val="dk1"/>
              </a:solidFill>
            </a:endParaRPr>
          </a:p>
          <a:p>
            <a:pPr indent="0" lvl="0" marL="0" marR="0" rtl="0" algn="ctr">
              <a:lnSpc>
                <a:spcPct val="100000"/>
              </a:lnSpc>
              <a:spcBef>
                <a:spcPts val="0"/>
              </a:spcBef>
              <a:spcAft>
                <a:spcPts val="0"/>
              </a:spcAft>
              <a:buNone/>
            </a:pPr>
            <a:r>
              <a:t/>
            </a:r>
            <a:endParaRPr b="1" sz="1600">
              <a:solidFill>
                <a:schemeClr val="dk1"/>
              </a:solidFill>
            </a:endParaRPr>
          </a:p>
          <a:p>
            <a:pPr indent="-298450" lvl="0" marL="457200" marR="0" rtl="0" algn="l">
              <a:lnSpc>
                <a:spcPct val="100000"/>
              </a:lnSpc>
              <a:spcBef>
                <a:spcPts val="0"/>
              </a:spcBef>
              <a:spcAft>
                <a:spcPts val="0"/>
              </a:spcAft>
              <a:buClr>
                <a:schemeClr val="dk1"/>
              </a:buClr>
              <a:buSzPts val="1100"/>
              <a:buChar char="●"/>
            </a:pPr>
            <a:r>
              <a:rPr lang="en-GB" sz="1100">
                <a:solidFill>
                  <a:schemeClr val="dk1"/>
                </a:solidFill>
              </a:rPr>
              <a:t>What is the scope of the use case?</a:t>
            </a:r>
            <a:br>
              <a:rPr lang="en-GB" sz="1100">
                <a:solidFill>
                  <a:schemeClr val="dk1"/>
                </a:solidFill>
              </a:rPr>
            </a:br>
            <a:endParaRPr sz="1100">
              <a:solidFill>
                <a:schemeClr val="dk1"/>
              </a:solidFill>
            </a:endParaRPr>
          </a:p>
          <a:p>
            <a:pPr indent="-298450" lvl="0" marL="457200" marR="0" rtl="0" algn="l">
              <a:lnSpc>
                <a:spcPct val="100000"/>
              </a:lnSpc>
              <a:spcBef>
                <a:spcPts val="0"/>
              </a:spcBef>
              <a:spcAft>
                <a:spcPts val="0"/>
              </a:spcAft>
              <a:buClr>
                <a:schemeClr val="dk1"/>
              </a:buClr>
              <a:buSzPts val="1100"/>
              <a:buChar char="●"/>
            </a:pPr>
            <a:r>
              <a:rPr lang="en-GB" sz="1100">
                <a:solidFill>
                  <a:schemeClr val="dk1"/>
                </a:solidFill>
              </a:rPr>
              <a:t>What do you want to measure in the use case?</a:t>
            </a:r>
            <a:br>
              <a:rPr lang="en-GB" sz="1100">
                <a:solidFill>
                  <a:schemeClr val="dk1"/>
                </a:solidFill>
              </a:rPr>
            </a:br>
            <a:endParaRPr sz="1100">
              <a:solidFill>
                <a:schemeClr val="dk1"/>
              </a:solidFill>
            </a:endParaRPr>
          </a:p>
          <a:p>
            <a:pPr indent="-298450" lvl="0" marL="457200" marR="0" rtl="0" algn="l">
              <a:lnSpc>
                <a:spcPct val="100000"/>
              </a:lnSpc>
              <a:spcBef>
                <a:spcPts val="0"/>
              </a:spcBef>
              <a:spcAft>
                <a:spcPts val="0"/>
              </a:spcAft>
              <a:buClr>
                <a:schemeClr val="dk1"/>
              </a:buClr>
              <a:buSzPts val="1100"/>
              <a:buChar char="●"/>
            </a:pPr>
            <a:r>
              <a:rPr lang="en-GB" sz="1100">
                <a:solidFill>
                  <a:schemeClr val="dk1"/>
                </a:solidFill>
              </a:rPr>
              <a:t>What data do you need prior and post the use case?</a:t>
            </a:r>
            <a:endParaRPr sz="1100">
              <a:solidFill>
                <a:schemeClr val="dk1"/>
              </a:solidFill>
            </a:endParaRPr>
          </a:p>
        </p:txBody>
      </p:sp>
      <p:pic>
        <p:nvPicPr>
          <p:cNvPr id="227" name="Google Shape;227;gb97e62618b_0_0"/>
          <p:cNvPicPr preferRelativeResize="0"/>
          <p:nvPr/>
        </p:nvPicPr>
        <p:blipFill>
          <a:blip r:embed="rId3">
            <a:alphaModFix/>
          </a:blip>
          <a:stretch>
            <a:fillRect/>
          </a:stretch>
        </p:blipFill>
        <p:spPr>
          <a:xfrm>
            <a:off x="1403200" y="1015429"/>
            <a:ext cx="775550" cy="775550"/>
          </a:xfrm>
          <a:prstGeom prst="rect">
            <a:avLst/>
          </a:prstGeom>
          <a:noFill/>
          <a:ln>
            <a:noFill/>
          </a:ln>
        </p:spPr>
      </p:pic>
      <p:pic>
        <p:nvPicPr>
          <p:cNvPr id="228" name="Google Shape;228;gb97e62618b_0_0"/>
          <p:cNvPicPr preferRelativeResize="0"/>
          <p:nvPr/>
        </p:nvPicPr>
        <p:blipFill>
          <a:blip r:embed="rId4">
            <a:alphaModFix/>
          </a:blip>
          <a:stretch>
            <a:fillRect/>
          </a:stretch>
        </p:blipFill>
        <p:spPr>
          <a:xfrm>
            <a:off x="4155161" y="1015413"/>
            <a:ext cx="833678" cy="775550"/>
          </a:xfrm>
          <a:prstGeom prst="rect">
            <a:avLst/>
          </a:prstGeom>
          <a:noFill/>
          <a:ln>
            <a:noFill/>
          </a:ln>
        </p:spPr>
      </p:pic>
      <p:pic>
        <p:nvPicPr>
          <p:cNvPr id="229" name="Google Shape;229;gb97e62618b_0_0"/>
          <p:cNvPicPr preferRelativeResize="0"/>
          <p:nvPr/>
        </p:nvPicPr>
        <p:blipFill>
          <a:blip r:embed="rId5">
            <a:alphaModFix/>
          </a:blip>
          <a:stretch>
            <a:fillRect/>
          </a:stretch>
        </p:blipFill>
        <p:spPr>
          <a:xfrm>
            <a:off x="7200550" y="1015425"/>
            <a:ext cx="775550" cy="775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Eveline Vlassenroot</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0x010100F7934A564E6F5D408959F27DA767F44F</vt:lpwstr>
  </property>
</Properties>
</file>